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12192000"/>
  <p:embeddedFontLst>
    <p:embeddedFont>
      <p:font typeface="MiSans" panose="020B0604020202020204" charset="-122"/>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3566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2-d3ce46gs8jdo4os5dcpg.png"/>
          <p:cNvPicPr>
            <a:picLocks noChangeAspect="1"/>
          </p:cNvPicPr>
          <p:nvPr/>
        </p:nvPicPr>
        <p:blipFill>
          <a:blip r:embed="rId3"/>
          <a:srcRect l="3" r="3"/>
          <a:stretch/>
        </p:blipFill>
        <p:spPr>
          <a:xfrm>
            <a:off x="-15875" y="-4445"/>
            <a:ext cx="12233910" cy="6859905"/>
          </a:xfrm>
          <a:prstGeom prst="rect">
            <a:avLst/>
          </a:prstGeom>
        </p:spPr>
      </p:pic>
      <p:sp>
        <p:nvSpPr>
          <p:cNvPr id="3" name="Text 0"/>
          <p:cNvSpPr/>
          <p:nvPr/>
        </p:nvSpPr>
        <p:spPr>
          <a:xfrm>
            <a:off x="2842895" y="2765425"/>
            <a:ext cx="6506210" cy="736600"/>
          </a:xfrm>
          <a:prstGeom prst="rect">
            <a:avLst/>
          </a:prstGeom>
          <a:noFill/>
          <a:ln/>
        </p:spPr>
        <p:txBody>
          <a:bodyPr wrap="square" lIns="91440" tIns="45720" rIns="91440" bIns="45720" rtlCol="0" anchor="t">
            <a:spAutoFit/>
          </a:bodyPr>
          <a:lstStyle/>
          <a:p>
            <a:pPr algn="ctr">
              <a:lnSpc>
                <a:spcPct val="100000"/>
              </a:lnSpc>
            </a:pPr>
            <a:r>
              <a:rPr lang="en-US" sz="4800" b="1" dirty="0">
                <a:solidFill>
                  <a:srgbClr val="FFFFFF"/>
                </a:solidFill>
                <a:latin typeface="MiSans" pitchFamily="34" charset="0"/>
                <a:ea typeface="MiSans" pitchFamily="34" charset="-122"/>
                <a:cs typeface="MiSans" pitchFamily="34" charset="-120"/>
              </a:rPr>
              <a:t>AI Output Mastery</a:t>
            </a:r>
            <a:endParaRPr lang="en-US" sz="1600" dirty="0"/>
          </a:p>
        </p:txBody>
      </p:sp>
      <p:sp>
        <p:nvSpPr>
          <p:cNvPr id="4" name="Shape 1"/>
          <p:cNvSpPr/>
          <p:nvPr/>
        </p:nvSpPr>
        <p:spPr>
          <a:xfrm>
            <a:off x="4926958" y="4684395"/>
            <a:ext cx="2337402" cy="502920"/>
          </a:xfrm>
          <a:prstGeom prst="roundRect">
            <a:avLst>
              <a:gd name="adj" fmla="val 50000"/>
            </a:avLst>
          </a:prstGeom>
          <a:solidFill>
            <a:srgbClr val="000000">
              <a:alpha val="0"/>
            </a:srgbClr>
          </a:solidFill>
          <a:ln w="19050">
            <a:solidFill>
              <a:srgbClr val="FFFFFF"/>
            </a:solidFill>
            <a:prstDash val="solid"/>
          </a:ln>
        </p:spPr>
      </p:sp>
      <p:sp>
        <p:nvSpPr>
          <p:cNvPr id="5" name="Text 2"/>
          <p:cNvSpPr/>
          <p:nvPr/>
        </p:nvSpPr>
        <p:spPr>
          <a:xfrm>
            <a:off x="4926958" y="4684395"/>
            <a:ext cx="2337402" cy="50292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3"/>
          <p:cNvSpPr/>
          <p:nvPr/>
        </p:nvSpPr>
        <p:spPr>
          <a:xfrm>
            <a:off x="4889500" y="4736465"/>
            <a:ext cx="2413000" cy="306784"/>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FFFFFF"/>
                </a:solidFill>
                <a:latin typeface="MiSans" pitchFamily="34" charset="0"/>
                <a:ea typeface="MiSans" pitchFamily="34" charset="-122"/>
                <a:cs typeface="MiSans" pitchFamily="34" charset="-120"/>
              </a:rPr>
              <a:t>Sean Wong</a:t>
            </a:r>
            <a:endParaRPr lang="en-US" sz="1600" dirty="0"/>
          </a:p>
        </p:txBody>
      </p:sp>
      <p:sp>
        <p:nvSpPr>
          <p:cNvPr id="7" name="Shape 4"/>
          <p:cNvSpPr/>
          <p:nvPr/>
        </p:nvSpPr>
        <p:spPr>
          <a:xfrm>
            <a:off x="4926958" y="5387340"/>
            <a:ext cx="2337402" cy="502920"/>
          </a:xfrm>
          <a:prstGeom prst="roundRect">
            <a:avLst>
              <a:gd name="adj" fmla="val 50000"/>
            </a:avLst>
          </a:prstGeom>
          <a:solidFill>
            <a:srgbClr val="000000">
              <a:alpha val="0"/>
            </a:srgbClr>
          </a:solidFill>
          <a:ln w="19050">
            <a:solidFill>
              <a:srgbClr val="FFFFFF"/>
            </a:solidFill>
            <a:prstDash val="solid"/>
          </a:ln>
        </p:spPr>
      </p:sp>
      <p:sp>
        <p:nvSpPr>
          <p:cNvPr id="8" name="Text 5"/>
          <p:cNvSpPr/>
          <p:nvPr/>
        </p:nvSpPr>
        <p:spPr>
          <a:xfrm>
            <a:off x="4926958" y="5387340"/>
            <a:ext cx="2337402" cy="50292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4889500" y="5439410"/>
            <a:ext cx="2413000" cy="306784"/>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FFFFFF"/>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Validation Tactics</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03</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Fact-Check AI Summaries</a:t>
            </a:r>
            <a:endParaRPr lang="en-US" sz="1600" dirty="0"/>
          </a:p>
        </p:txBody>
      </p:sp>
      <p:sp>
        <p:nvSpPr>
          <p:cNvPr id="17"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pic>
        <p:nvPicPr>
          <p:cNvPr id="19" name="Image 0" descr="https://kimi-img.moonshot.cn/pub/slides/slides_tmpl/image/25-09-28-15:22:08-d3ce480s8jdo4os5dd30.png"/>
          <p:cNvPicPr>
            <a:picLocks noChangeAspect="1"/>
          </p:cNvPicPr>
          <p:nvPr/>
        </p:nvPicPr>
        <p:blipFill>
          <a:blip r:embed="rId3"/>
          <a:srcRect t="137" b="137"/>
          <a:stretch/>
        </p:blipFill>
        <p:spPr>
          <a:xfrm>
            <a:off x="827723" y="1517650"/>
            <a:ext cx="10536555" cy="2073275"/>
          </a:xfrm>
          <a:prstGeom prst="rect">
            <a:avLst/>
          </a:prstGeom>
        </p:spPr>
      </p:pic>
      <p:sp>
        <p:nvSpPr>
          <p:cNvPr id="20" name="Shape 17"/>
          <p:cNvSpPr/>
          <p:nvPr/>
        </p:nvSpPr>
        <p:spPr>
          <a:xfrm>
            <a:off x="826770" y="3748405"/>
            <a:ext cx="4998720" cy="2484120"/>
          </a:xfrm>
          <a:prstGeom prst="roundRect">
            <a:avLst>
              <a:gd name="adj" fmla="val 6850"/>
            </a:avLst>
          </a:prstGeom>
          <a:solidFill>
            <a:srgbClr val="000000">
              <a:alpha val="0"/>
            </a:srgbClr>
          </a:solidFill>
          <a:ln w="19050">
            <a:solidFill>
              <a:srgbClr val="D3BDA6"/>
            </a:solidFill>
            <a:prstDash val="solid"/>
          </a:ln>
        </p:spPr>
      </p:sp>
      <p:sp>
        <p:nvSpPr>
          <p:cNvPr id="21" name="Text 18"/>
          <p:cNvSpPr/>
          <p:nvPr/>
        </p:nvSpPr>
        <p:spPr>
          <a:xfrm>
            <a:off x="826770" y="3748405"/>
            <a:ext cx="4998720" cy="248412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rot="8100000" flipH="1" flipV="1">
            <a:off x="1042035" y="3917950"/>
            <a:ext cx="407035" cy="366395"/>
          </a:xfrm>
          <a:prstGeom prst="ellipse">
            <a:avLst/>
          </a:prstGeom>
          <a:gradFill flip="none" rotWithShape="1">
            <a:gsLst>
              <a:gs pos="0">
                <a:srgbClr val="D3BDA6">
                  <a:alpha val="0"/>
                </a:srgbClr>
              </a:gs>
              <a:gs pos="100000">
                <a:srgbClr val="B48E67">
                  <a:alpha val="67000"/>
                </a:srgbClr>
              </a:gs>
            </a:gsLst>
            <a:lin ang="16200000" scaled="1"/>
          </a:gradFill>
          <a:ln/>
        </p:spPr>
      </p:sp>
      <p:sp>
        <p:nvSpPr>
          <p:cNvPr id="23" name="Text 20"/>
          <p:cNvSpPr/>
          <p:nvPr/>
        </p:nvSpPr>
        <p:spPr>
          <a:xfrm rot="8100000">
            <a:off x="1042035" y="3917950"/>
            <a:ext cx="407035" cy="366395"/>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6333490" y="3748405"/>
            <a:ext cx="4998720" cy="2484120"/>
          </a:xfrm>
          <a:prstGeom prst="roundRect">
            <a:avLst>
              <a:gd name="adj" fmla="val 6850"/>
            </a:avLst>
          </a:prstGeom>
          <a:solidFill>
            <a:srgbClr val="000000">
              <a:alpha val="0"/>
            </a:srgbClr>
          </a:solidFill>
          <a:ln w="19050">
            <a:solidFill>
              <a:srgbClr val="D3BDA6"/>
            </a:solidFill>
            <a:prstDash val="solid"/>
          </a:ln>
        </p:spPr>
      </p:sp>
      <p:sp>
        <p:nvSpPr>
          <p:cNvPr id="25" name="Text 22"/>
          <p:cNvSpPr/>
          <p:nvPr/>
        </p:nvSpPr>
        <p:spPr>
          <a:xfrm>
            <a:off x="6333490" y="3748405"/>
            <a:ext cx="4998720" cy="248412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rot="8100000" flipH="1" flipV="1">
            <a:off x="6548755" y="3917950"/>
            <a:ext cx="407035" cy="366395"/>
          </a:xfrm>
          <a:prstGeom prst="ellipse">
            <a:avLst/>
          </a:prstGeom>
          <a:gradFill flip="none" rotWithShape="1">
            <a:gsLst>
              <a:gs pos="0">
                <a:srgbClr val="D3BDA6">
                  <a:alpha val="0"/>
                </a:srgbClr>
              </a:gs>
              <a:gs pos="100000">
                <a:srgbClr val="B48E67">
                  <a:alpha val="67000"/>
                </a:srgbClr>
              </a:gs>
            </a:gsLst>
            <a:lin ang="16200000" scaled="1"/>
          </a:gradFill>
          <a:ln/>
        </p:spPr>
      </p:sp>
      <p:sp>
        <p:nvSpPr>
          <p:cNvPr id="27" name="Text 24"/>
          <p:cNvSpPr/>
          <p:nvPr/>
        </p:nvSpPr>
        <p:spPr>
          <a:xfrm rot="8100000">
            <a:off x="6548755" y="3917950"/>
            <a:ext cx="407035" cy="366395"/>
          </a:xfrm>
          <a:prstGeom prst="rect">
            <a:avLst/>
          </a:prstGeom>
          <a:noFill/>
          <a:ln/>
        </p:spPr>
        <p:txBody>
          <a:bodyPr wrap="square" lIns="45720" tIns="91440" rIns="91440" bIns="45720" rtlCol="0" anchor="ctr"/>
          <a:lstStyle/>
          <a:p>
            <a:pPr>
              <a:lnSpc>
                <a:spcPct val="100000"/>
              </a:lnSpc>
            </a:pPr>
            <a:endParaRPr lang="en-US" sz="1600" dirty="0"/>
          </a:p>
        </p:txBody>
      </p:sp>
      <p:sp>
        <p:nvSpPr>
          <p:cNvPr id="28" name="Text 25"/>
          <p:cNvSpPr/>
          <p:nvPr/>
        </p:nvSpPr>
        <p:spPr>
          <a:xfrm>
            <a:off x="1162050" y="4015105"/>
            <a:ext cx="4383405"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Draft Validation</a:t>
            </a:r>
            <a:endParaRPr lang="en-US" sz="1600" dirty="0"/>
          </a:p>
        </p:txBody>
      </p:sp>
      <p:sp>
        <p:nvSpPr>
          <p:cNvPr id="29" name="Text 26"/>
          <p:cNvSpPr/>
          <p:nvPr/>
        </p:nvSpPr>
        <p:spPr>
          <a:xfrm>
            <a:off x="1162050" y="4429125"/>
            <a:ext cx="4381951"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Treat AI summaries as first drafts. Cross-reference claims against peer-reviewed papers, official datasets, or primary sources to ensure factual accuracy before inclusion in final reports.</a:t>
            </a:r>
            <a:endParaRPr lang="en-US" sz="1600" dirty="0"/>
          </a:p>
        </p:txBody>
      </p:sp>
      <p:sp>
        <p:nvSpPr>
          <p:cNvPr id="30" name="Text 27"/>
          <p:cNvSpPr/>
          <p:nvPr/>
        </p:nvSpPr>
        <p:spPr>
          <a:xfrm>
            <a:off x="6668770" y="4015105"/>
            <a:ext cx="4383405"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Checklist Maintenance</a:t>
            </a:r>
            <a:endParaRPr lang="en-US" sz="1600" dirty="0"/>
          </a:p>
        </p:txBody>
      </p:sp>
      <p:sp>
        <p:nvSpPr>
          <p:cNvPr id="31" name="Text 28"/>
          <p:cNvSpPr/>
          <p:nvPr/>
        </p:nvSpPr>
        <p:spPr>
          <a:xfrm>
            <a:off x="6668770" y="4429125"/>
            <a:ext cx="4381951"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Maintain a checklist of reputable domains and required citations. This ensures every key statistic or quote is verified, maintaining high standards of accuracy and reliability.</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28-15:22:09-d3ce488s8jdo4os5dd4g.png"/>
          <p:cNvPicPr>
            <a:picLocks noChangeAspect="1"/>
          </p:cNvPicPr>
          <p:nvPr/>
        </p:nvPicPr>
        <p:blipFill>
          <a:blip r:embed="rId3"/>
          <a:srcRect t="15" b="15"/>
          <a:stretch/>
        </p:blipFill>
        <p:spPr>
          <a:xfrm>
            <a:off x="10100945" y="0"/>
            <a:ext cx="2111375" cy="1216660"/>
          </a:xfrm>
          <a:prstGeom prst="rect">
            <a:avLst/>
          </a:prstGeom>
        </p:spPr>
      </p:pic>
      <p:sp>
        <p:nvSpPr>
          <p:cNvPr id="5" name="Shape 2"/>
          <p:cNvSpPr/>
          <p:nvPr/>
        </p:nvSpPr>
        <p:spPr>
          <a:xfrm>
            <a:off x="419100" y="5349875"/>
            <a:ext cx="11553190" cy="33020"/>
          </a:xfrm>
          <a:prstGeom prst="line">
            <a:avLst/>
          </a:prstGeom>
          <a:noFill/>
          <a:ln w="19050">
            <a:solidFill>
              <a:srgbClr val="865F24"/>
            </a:solidFill>
            <a:prstDash val="solid"/>
            <a:headEnd type="none"/>
            <a:tailEnd type="none"/>
          </a:ln>
        </p:spPr>
      </p:sp>
      <p:sp>
        <p:nvSpPr>
          <p:cNvPr id="6" name="Text 3"/>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Code Security Litmus Test</a:t>
            </a:r>
            <a:endParaRPr lang="en-US" sz="1600" dirty="0"/>
          </a:p>
        </p:txBody>
      </p:sp>
      <p:sp>
        <p:nvSpPr>
          <p:cNvPr id="7" name="Shape 4"/>
          <p:cNvSpPr/>
          <p:nvPr/>
        </p:nvSpPr>
        <p:spPr>
          <a:xfrm>
            <a:off x="4354830" y="2024380"/>
            <a:ext cx="3502025" cy="2752725"/>
          </a:xfrm>
          <a:prstGeom prst="roundRect">
            <a:avLst>
              <a:gd name="adj" fmla="val 8836"/>
            </a:avLst>
          </a:prstGeom>
          <a:solidFill>
            <a:srgbClr val="D3BDA6"/>
          </a:solidFill>
          <a:ln/>
        </p:spPr>
      </p:sp>
      <p:sp>
        <p:nvSpPr>
          <p:cNvPr id="8" name="Text 5"/>
          <p:cNvSpPr/>
          <p:nvPr/>
        </p:nvSpPr>
        <p:spPr>
          <a:xfrm>
            <a:off x="4354830" y="2024380"/>
            <a:ext cx="3502025" cy="275272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rot="8100000">
            <a:off x="5953125" y="4578985"/>
            <a:ext cx="295275" cy="295275"/>
          </a:xfrm>
          <a:prstGeom prst="ellipse">
            <a:avLst/>
          </a:prstGeom>
          <a:solidFill>
            <a:srgbClr val="F2F2F2"/>
          </a:solidFill>
          <a:ln/>
        </p:spPr>
      </p:sp>
      <p:sp>
        <p:nvSpPr>
          <p:cNvPr id="10" name="Text 7"/>
          <p:cNvSpPr/>
          <p:nvPr/>
        </p:nvSpPr>
        <p:spPr>
          <a:xfrm rot="8100000">
            <a:off x="5953125" y="4578985"/>
            <a:ext cx="295275" cy="295275"/>
          </a:xfrm>
          <a:prstGeom prst="rect">
            <a:avLst/>
          </a:prstGeom>
          <a:noFill/>
          <a:ln/>
        </p:spPr>
        <p:txBody>
          <a:bodyPr wrap="square" lIns="45720" tIns="91440" rIns="91440" bIns="45720" rtlCol="0" anchor="ctr"/>
          <a:lstStyle/>
          <a:p>
            <a:pPr>
              <a:lnSpc>
                <a:spcPct val="140000"/>
              </a:lnSpc>
            </a:pPr>
            <a:endParaRPr lang="en-US" sz="1600" dirty="0"/>
          </a:p>
        </p:txBody>
      </p:sp>
      <p:sp>
        <p:nvSpPr>
          <p:cNvPr id="11" name="Shape 8"/>
          <p:cNvSpPr/>
          <p:nvPr/>
        </p:nvSpPr>
        <p:spPr>
          <a:xfrm>
            <a:off x="6047740" y="5291455"/>
            <a:ext cx="115570" cy="115570"/>
          </a:xfrm>
          <a:prstGeom prst="ellipse">
            <a:avLst/>
          </a:prstGeom>
          <a:solidFill>
            <a:srgbClr val="F2F2F2"/>
          </a:solidFill>
          <a:ln w="38100">
            <a:solidFill>
              <a:srgbClr val="808080"/>
            </a:solidFill>
            <a:prstDash val="solid"/>
          </a:ln>
        </p:spPr>
      </p:sp>
      <p:sp>
        <p:nvSpPr>
          <p:cNvPr id="12" name="Text 9"/>
          <p:cNvSpPr/>
          <p:nvPr/>
        </p:nvSpPr>
        <p:spPr>
          <a:xfrm>
            <a:off x="6047740" y="5291455"/>
            <a:ext cx="115570" cy="115570"/>
          </a:xfrm>
          <a:prstGeom prst="rect">
            <a:avLst/>
          </a:prstGeom>
          <a:noFill/>
          <a:ln/>
        </p:spPr>
        <p:txBody>
          <a:bodyPr wrap="square" lIns="45720" tIns="91440" rIns="91440" bIns="45720" rtlCol="0" anchor="ctr"/>
          <a:lstStyle/>
          <a:p>
            <a:pPr>
              <a:lnSpc>
                <a:spcPct val="140000"/>
              </a:lnSpc>
            </a:pPr>
            <a:endParaRPr lang="en-US" sz="1600" dirty="0"/>
          </a:p>
        </p:txBody>
      </p:sp>
      <p:pic>
        <p:nvPicPr>
          <p:cNvPr id="13" name="Image 1" descr="https://kimi-img.moonshot.cn/pub/slides/slides_tmpl/image/25-09-28-15:22:09-d3ce488s8jdo4os5dd5g.png"/>
          <p:cNvPicPr>
            <a:picLocks noChangeAspect="1"/>
          </p:cNvPicPr>
          <p:nvPr/>
        </p:nvPicPr>
        <p:blipFill>
          <a:blip r:embed="rId4"/>
          <a:srcRect/>
          <a:stretch/>
        </p:blipFill>
        <p:spPr>
          <a:xfrm>
            <a:off x="5798127" y="4447369"/>
            <a:ext cx="609600" cy="863600"/>
          </a:xfrm>
          <a:prstGeom prst="rect">
            <a:avLst/>
          </a:prstGeom>
        </p:spPr>
      </p:pic>
      <p:sp>
        <p:nvSpPr>
          <p:cNvPr id="14" name="Shape 10"/>
          <p:cNvSpPr/>
          <p:nvPr/>
        </p:nvSpPr>
        <p:spPr>
          <a:xfrm>
            <a:off x="550545" y="2029460"/>
            <a:ext cx="3502025" cy="2752725"/>
          </a:xfrm>
          <a:prstGeom prst="roundRect">
            <a:avLst>
              <a:gd name="adj" fmla="val 8836"/>
            </a:avLst>
          </a:prstGeom>
          <a:solidFill>
            <a:srgbClr val="D3BDA6"/>
          </a:solidFill>
          <a:ln/>
        </p:spPr>
      </p:sp>
      <p:sp>
        <p:nvSpPr>
          <p:cNvPr id="15" name="Text 11"/>
          <p:cNvSpPr/>
          <p:nvPr/>
        </p:nvSpPr>
        <p:spPr>
          <a:xfrm>
            <a:off x="550545" y="2029460"/>
            <a:ext cx="3502025" cy="275272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2"/>
          <p:cNvSpPr/>
          <p:nvPr/>
        </p:nvSpPr>
        <p:spPr>
          <a:xfrm rot="8100000">
            <a:off x="2148840" y="4584065"/>
            <a:ext cx="295275" cy="295275"/>
          </a:xfrm>
          <a:prstGeom prst="ellipse">
            <a:avLst/>
          </a:prstGeom>
          <a:solidFill>
            <a:srgbClr val="F2F2F2"/>
          </a:solidFill>
          <a:ln/>
        </p:spPr>
      </p:sp>
      <p:sp>
        <p:nvSpPr>
          <p:cNvPr id="17" name="Text 13"/>
          <p:cNvSpPr/>
          <p:nvPr/>
        </p:nvSpPr>
        <p:spPr>
          <a:xfrm rot="8100000">
            <a:off x="2148840" y="4584065"/>
            <a:ext cx="295275" cy="295275"/>
          </a:xfrm>
          <a:prstGeom prst="rect">
            <a:avLst/>
          </a:prstGeom>
          <a:noFill/>
          <a:ln/>
        </p:spPr>
        <p:txBody>
          <a:bodyPr wrap="square" lIns="45720" tIns="91440" rIns="91440" bIns="45720" rtlCol="0" anchor="ctr"/>
          <a:lstStyle/>
          <a:p>
            <a:pPr>
              <a:lnSpc>
                <a:spcPct val="140000"/>
              </a:lnSpc>
            </a:pPr>
            <a:endParaRPr lang="en-US" sz="1600" dirty="0"/>
          </a:p>
        </p:txBody>
      </p:sp>
      <p:sp>
        <p:nvSpPr>
          <p:cNvPr id="18" name="Shape 14"/>
          <p:cNvSpPr/>
          <p:nvPr/>
        </p:nvSpPr>
        <p:spPr>
          <a:xfrm>
            <a:off x="2243455" y="5296535"/>
            <a:ext cx="115570" cy="115570"/>
          </a:xfrm>
          <a:prstGeom prst="ellipse">
            <a:avLst/>
          </a:prstGeom>
          <a:solidFill>
            <a:srgbClr val="F2F2F2"/>
          </a:solidFill>
          <a:ln w="38100">
            <a:solidFill>
              <a:srgbClr val="808080"/>
            </a:solidFill>
            <a:prstDash val="solid"/>
          </a:ln>
        </p:spPr>
      </p:sp>
      <p:sp>
        <p:nvSpPr>
          <p:cNvPr id="19" name="Text 15"/>
          <p:cNvSpPr/>
          <p:nvPr/>
        </p:nvSpPr>
        <p:spPr>
          <a:xfrm>
            <a:off x="2243455" y="5296535"/>
            <a:ext cx="115570" cy="115570"/>
          </a:xfrm>
          <a:prstGeom prst="rect">
            <a:avLst/>
          </a:prstGeom>
          <a:noFill/>
          <a:ln/>
        </p:spPr>
        <p:txBody>
          <a:bodyPr wrap="square" lIns="45720" tIns="91440" rIns="91440" bIns="45720" rtlCol="0" anchor="ctr"/>
          <a:lstStyle/>
          <a:p>
            <a:pPr>
              <a:lnSpc>
                <a:spcPct val="140000"/>
              </a:lnSpc>
            </a:pPr>
            <a:endParaRPr lang="en-US" sz="1600" dirty="0"/>
          </a:p>
        </p:txBody>
      </p:sp>
      <p:sp>
        <p:nvSpPr>
          <p:cNvPr id="20" name="Shape 16"/>
          <p:cNvSpPr/>
          <p:nvPr/>
        </p:nvSpPr>
        <p:spPr>
          <a:xfrm>
            <a:off x="8148955" y="2024380"/>
            <a:ext cx="3502025" cy="2752725"/>
          </a:xfrm>
          <a:prstGeom prst="roundRect">
            <a:avLst>
              <a:gd name="adj" fmla="val 8836"/>
            </a:avLst>
          </a:prstGeom>
          <a:solidFill>
            <a:srgbClr val="D3BDA6"/>
          </a:solidFill>
          <a:ln/>
        </p:spPr>
      </p:sp>
      <p:sp>
        <p:nvSpPr>
          <p:cNvPr id="21" name="Text 17"/>
          <p:cNvSpPr/>
          <p:nvPr/>
        </p:nvSpPr>
        <p:spPr>
          <a:xfrm>
            <a:off x="8148955" y="2024380"/>
            <a:ext cx="3502025" cy="2752725"/>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8"/>
          <p:cNvSpPr/>
          <p:nvPr/>
        </p:nvSpPr>
        <p:spPr>
          <a:xfrm rot="8100000">
            <a:off x="9747250" y="4578985"/>
            <a:ext cx="295275" cy="295275"/>
          </a:xfrm>
          <a:prstGeom prst="ellipse">
            <a:avLst/>
          </a:prstGeom>
          <a:solidFill>
            <a:srgbClr val="F2F2F2"/>
          </a:solidFill>
          <a:ln/>
        </p:spPr>
      </p:sp>
      <p:sp>
        <p:nvSpPr>
          <p:cNvPr id="23" name="Text 19"/>
          <p:cNvSpPr/>
          <p:nvPr/>
        </p:nvSpPr>
        <p:spPr>
          <a:xfrm rot="8100000">
            <a:off x="9747250" y="4578985"/>
            <a:ext cx="295275" cy="295275"/>
          </a:xfrm>
          <a:prstGeom prst="rect">
            <a:avLst/>
          </a:prstGeom>
          <a:noFill/>
          <a:ln/>
        </p:spPr>
        <p:txBody>
          <a:bodyPr wrap="square" lIns="45720" tIns="91440" rIns="91440" bIns="45720" rtlCol="0" anchor="ctr"/>
          <a:lstStyle/>
          <a:p>
            <a:pPr>
              <a:lnSpc>
                <a:spcPct val="140000"/>
              </a:lnSpc>
            </a:pPr>
            <a:endParaRPr lang="en-US" sz="1600" dirty="0"/>
          </a:p>
        </p:txBody>
      </p:sp>
      <p:sp>
        <p:nvSpPr>
          <p:cNvPr id="24" name="Shape 20"/>
          <p:cNvSpPr/>
          <p:nvPr/>
        </p:nvSpPr>
        <p:spPr>
          <a:xfrm>
            <a:off x="9841865" y="5291455"/>
            <a:ext cx="115570" cy="115570"/>
          </a:xfrm>
          <a:prstGeom prst="ellipse">
            <a:avLst/>
          </a:prstGeom>
          <a:solidFill>
            <a:srgbClr val="F2F2F2"/>
          </a:solidFill>
          <a:ln w="38100">
            <a:solidFill>
              <a:srgbClr val="808080"/>
            </a:solidFill>
            <a:prstDash val="solid"/>
          </a:ln>
        </p:spPr>
      </p:sp>
      <p:sp>
        <p:nvSpPr>
          <p:cNvPr id="25" name="Text 21"/>
          <p:cNvSpPr/>
          <p:nvPr/>
        </p:nvSpPr>
        <p:spPr>
          <a:xfrm>
            <a:off x="9841865" y="5291455"/>
            <a:ext cx="115570" cy="115570"/>
          </a:xfrm>
          <a:prstGeom prst="rect">
            <a:avLst/>
          </a:prstGeom>
          <a:noFill/>
          <a:ln/>
        </p:spPr>
        <p:txBody>
          <a:bodyPr wrap="square" lIns="45720" tIns="91440" rIns="91440" bIns="45720" rtlCol="0" anchor="ctr"/>
          <a:lstStyle/>
          <a:p>
            <a:pPr>
              <a:lnSpc>
                <a:spcPct val="140000"/>
              </a:lnSpc>
            </a:pPr>
            <a:endParaRPr lang="en-US" sz="1600" dirty="0"/>
          </a:p>
        </p:txBody>
      </p:sp>
      <p:pic>
        <p:nvPicPr>
          <p:cNvPr id="26" name="Image 2" descr="https://kimi-img.moonshot.cn/pub/slides/slides_tmpl/image/25-09-28-15:22:09-d3ce488s8jdo4os5dd5g.png"/>
          <p:cNvPicPr>
            <a:picLocks noChangeAspect="1"/>
          </p:cNvPicPr>
          <p:nvPr/>
        </p:nvPicPr>
        <p:blipFill>
          <a:blip r:embed="rId4"/>
          <a:srcRect/>
          <a:stretch/>
        </p:blipFill>
        <p:spPr>
          <a:xfrm>
            <a:off x="1998604" y="4447369"/>
            <a:ext cx="609600" cy="863600"/>
          </a:xfrm>
          <a:prstGeom prst="rect">
            <a:avLst/>
          </a:prstGeom>
        </p:spPr>
      </p:pic>
      <p:pic>
        <p:nvPicPr>
          <p:cNvPr id="27" name="Image 3" descr="https://kimi-img.moonshot.cn/pub/slides/slides_tmpl/image/25-09-28-15:22:09-d3ce488s8jdo4os5dd5g.png"/>
          <p:cNvPicPr>
            <a:picLocks noChangeAspect="1"/>
          </p:cNvPicPr>
          <p:nvPr/>
        </p:nvPicPr>
        <p:blipFill>
          <a:blip r:embed="rId4"/>
          <a:srcRect/>
          <a:stretch/>
        </p:blipFill>
        <p:spPr>
          <a:xfrm>
            <a:off x="9597650" y="4447369"/>
            <a:ext cx="609600" cy="863600"/>
          </a:xfrm>
          <a:prstGeom prst="rect">
            <a:avLst/>
          </a:prstGeom>
        </p:spPr>
      </p:pic>
      <p:sp>
        <p:nvSpPr>
          <p:cNvPr id="28" name="Text 22"/>
          <p:cNvSpPr/>
          <p:nvPr/>
        </p:nvSpPr>
        <p:spPr>
          <a:xfrm>
            <a:off x="550545" y="5566410"/>
            <a:ext cx="393128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Static Analysis</a:t>
            </a:r>
            <a:endParaRPr lang="en-US" sz="1600" dirty="0"/>
          </a:p>
        </p:txBody>
      </p:sp>
      <p:sp>
        <p:nvSpPr>
          <p:cNvPr id="29" name="Shape 23"/>
          <p:cNvSpPr/>
          <p:nvPr/>
        </p:nvSpPr>
        <p:spPr>
          <a:xfrm>
            <a:off x="550545" y="2027555"/>
            <a:ext cx="3434080" cy="2746375"/>
          </a:xfrm>
          <a:prstGeom prst="roundRect">
            <a:avLst>
              <a:gd name="adj" fmla="val 8805"/>
            </a:avLst>
          </a:prstGeom>
          <a:solidFill>
            <a:srgbClr val="000000">
              <a:alpha val="0"/>
            </a:srgbClr>
          </a:solidFill>
          <a:ln/>
        </p:spPr>
      </p:sp>
      <p:sp>
        <p:nvSpPr>
          <p:cNvPr id="30" name="Text 24"/>
          <p:cNvSpPr/>
          <p:nvPr/>
        </p:nvSpPr>
        <p:spPr>
          <a:xfrm>
            <a:off x="550545" y="2027555"/>
            <a:ext cx="3434080" cy="2746375"/>
          </a:xfrm>
          <a:prstGeom prst="rect">
            <a:avLst/>
          </a:prstGeom>
          <a:noFill/>
          <a:ln/>
        </p:spPr>
        <p:txBody>
          <a:bodyPr wrap="square" lIns="45720" tIns="91440" rIns="91440" bIns="45720" rtlCol="0" anchor="ctr"/>
          <a:lstStyle/>
          <a:p>
            <a:pPr>
              <a:lnSpc>
                <a:spcPct val="130000"/>
              </a:lnSpc>
            </a:pPr>
            <a:r>
              <a:rPr lang="en-US" sz="1600" dirty="0">
                <a:solidFill>
                  <a:srgbClr val="FFFFFF"/>
                </a:solidFill>
                <a:latin typeface="MiSans" pitchFamily="34" charset="0"/>
                <a:ea typeface="MiSans" pitchFamily="34" charset="-122"/>
                <a:cs typeface="MiSans" pitchFamily="34" charset="-120"/>
              </a:rPr>
              <a:t>Run static analysis and dependency scanners on AI-generated code to identify vulnerabilities. Document findings and apply fixes to ensure secure and reliable code.</a:t>
            </a:r>
            <a:endParaRPr lang="en-US" sz="1600" dirty="0"/>
          </a:p>
        </p:txBody>
      </p:sp>
      <p:sp>
        <p:nvSpPr>
          <p:cNvPr id="31" name="Text 25"/>
          <p:cNvSpPr/>
          <p:nvPr/>
        </p:nvSpPr>
        <p:spPr>
          <a:xfrm>
            <a:off x="4354830" y="5561330"/>
            <a:ext cx="393128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Isolated Execution</a:t>
            </a:r>
            <a:endParaRPr lang="en-US" sz="1600" dirty="0"/>
          </a:p>
        </p:txBody>
      </p:sp>
      <p:sp>
        <p:nvSpPr>
          <p:cNvPr id="32" name="Shape 26"/>
          <p:cNvSpPr/>
          <p:nvPr/>
        </p:nvSpPr>
        <p:spPr>
          <a:xfrm>
            <a:off x="4354830" y="2022475"/>
            <a:ext cx="3434080" cy="2746375"/>
          </a:xfrm>
          <a:prstGeom prst="roundRect">
            <a:avLst>
              <a:gd name="adj" fmla="val 8805"/>
            </a:avLst>
          </a:prstGeom>
          <a:solidFill>
            <a:srgbClr val="000000">
              <a:alpha val="0"/>
            </a:srgbClr>
          </a:solidFill>
          <a:ln/>
        </p:spPr>
      </p:sp>
      <p:sp>
        <p:nvSpPr>
          <p:cNvPr id="33" name="Text 27"/>
          <p:cNvSpPr/>
          <p:nvPr/>
        </p:nvSpPr>
        <p:spPr>
          <a:xfrm>
            <a:off x="4354830" y="2022475"/>
            <a:ext cx="3434080" cy="2746375"/>
          </a:xfrm>
          <a:prstGeom prst="rect">
            <a:avLst/>
          </a:prstGeom>
          <a:noFill/>
          <a:ln/>
        </p:spPr>
        <p:txBody>
          <a:bodyPr wrap="square" lIns="45720" tIns="91440" rIns="91440" bIns="45720" rtlCol="0" anchor="ctr"/>
          <a:lstStyle/>
          <a:p>
            <a:pPr>
              <a:lnSpc>
                <a:spcPct val="130000"/>
              </a:lnSpc>
            </a:pPr>
            <a:r>
              <a:rPr lang="en-US" sz="1600" dirty="0">
                <a:solidFill>
                  <a:srgbClr val="FFFFFF"/>
                </a:solidFill>
                <a:latin typeface="MiSans" pitchFamily="34" charset="0"/>
                <a:ea typeface="MiSans" pitchFamily="34" charset="-122"/>
                <a:cs typeface="MiSans" pitchFamily="34" charset="-120"/>
              </a:rPr>
              <a:t>Execute AI-generated code in isolated containers to prevent potential security risks. This step ensures that any issues are contained and do not affect the broader system.</a:t>
            </a:r>
            <a:endParaRPr lang="en-US" sz="1600" dirty="0"/>
          </a:p>
        </p:txBody>
      </p:sp>
      <p:sp>
        <p:nvSpPr>
          <p:cNvPr id="34" name="Text 28"/>
          <p:cNvSpPr/>
          <p:nvPr/>
        </p:nvSpPr>
        <p:spPr>
          <a:xfrm>
            <a:off x="8148955" y="5561330"/>
            <a:ext cx="393128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Security Culture</a:t>
            </a:r>
            <a:endParaRPr lang="en-US" sz="1600" dirty="0"/>
          </a:p>
        </p:txBody>
      </p:sp>
      <p:sp>
        <p:nvSpPr>
          <p:cNvPr id="35" name="Shape 29"/>
          <p:cNvSpPr/>
          <p:nvPr/>
        </p:nvSpPr>
        <p:spPr>
          <a:xfrm>
            <a:off x="8148955" y="2022475"/>
            <a:ext cx="3434080" cy="2746375"/>
          </a:xfrm>
          <a:prstGeom prst="roundRect">
            <a:avLst>
              <a:gd name="adj" fmla="val 8805"/>
            </a:avLst>
          </a:prstGeom>
          <a:solidFill>
            <a:srgbClr val="000000">
              <a:alpha val="0"/>
            </a:srgbClr>
          </a:solidFill>
          <a:ln/>
        </p:spPr>
      </p:sp>
      <p:sp>
        <p:nvSpPr>
          <p:cNvPr id="36" name="Text 30"/>
          <p:cNvSpPr/>
          <p:nvPr/>
        </p:nvSpPr>
        <p:spPr>
          <a:xfrm>
            <a:off x="8148955" y="2022475"/>
            <a:ext cx="3434080" cy="2746375"/>
          </a:xfrm>
          <a:prstGeom prst="rect">
            <a:avLst/>
          </a:prstGeom>
          <a:noFill/>
          <a:ln/>
        </p:spPr>
        <p:txBody>
          <a:bodyPr wrap="square" lIns="45720" tIns="91440" rIns="91440" bIns="45720" rtlCol="0" anchor="ctr"/>
          <a:lstStyle/>
          <a:p>
            <a:pPr>
              <a:lnSpc>
                <a:spcPct val="130000"/>
              </a:lnSpc>
            </a:pPr>
            <a:r>
              <a:rPr lang="en-US" sz="1600" dirty="0">
                <a:solidFill>
                  <a:srgbClr val="FFFFFF"/>
                </a:solidFill>
                <a:latin typeface="MiSans" pitchFamily="34" charset="0"/>
                <a:ea typeface="MiSans" pitchFamily="34" charset="-122"/>
                <a:cs typeface="MiSans" pitchFamily="34" charset="-120"/>
              </a:rPr>
              <a:t>Build a culture where security validation is a non-negotiable step in every AI-assisted development workflow. Continuous testing and validation prevent security flaws from reaching production.</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Prompt Engineering</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04</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Iterative Prompt Refinement</a:t>
            </a:r>
            <a:endParaRPr lang="en-US" sz="1600" dirty="0"/>
          </a:p>
        </p:txBody>
      </p:sp>
      <p:pic>
        <p:nvPicPr>
          <p:cNvPr id="11" name="Image 0" descr="https://kimi-img.moonshot.cn/pub/slides/slides_tmpl/image/25-09-28-15:22:05-d3ce478s8jdo4os5dd00.png"/>
          <p:cNvPicPr>
            <a:picLocks noChangeAspect="1"/>
          </p:cNvPicPr>
          <p:nvPr/>
        </p:nvPicPr>
        <p:blipFill>
          <a:blip r:embed="rId3"/>
          <a:srcRect l="18" r="18"/>
          <a:stretch/>
        </p:blipFill>
        <p:spPr>
          <a:xfrm>
            <a:off x="0" y="1869875"/>
            <a:ext cx="6892290" cy="3879732"/>
          </a:xfrm>
          <a:prstGeom prst="rect">
            <a:avLst/>
          </a:prstGeom>
        </p:spPr>
      </p:pic>
      <p:sp>
        <p:nvSpPr>
          <p:cNvPr id="12" name="Shape 9"/>
          <p:cNvSpPr/>
          <p:nvPr/>
        </p:nvSpPr>
        <p:spPr>
          <a:xfrm>
            <a:off x="7024370" y="1875565"/>
            <a:ext cx="5180330" cy="3868870"/>
          </a:xfrm>
          <a:prstGeom prst="rect">
            <a:avLst/>
          </a:prstGeom>
          <a:gradFill flip="none" rotWithShape="1">
            <a:gsLst>
              <a:gs pos="0">
                <a:srgbClr val="D3BDA6"/>
              </a:gs>
              <a:gs pos="100000">
                <a:srgbClr val="BFA492"/>
              </a:gs>
            </a:gsLst>
            <a:lin ang="2700000" scaled="1"/>
          </a:gradFill>
          <a:ln/>
        </p:spPr>
      </p:sp>
      <p:sp>
        <p:nvSpPr>
          <p:cNvPr id="13" name="Text 10"/>
          <p:cNvSpPr/>
          <p:nvPr/>
        </p:nvSpPr>
        <p:spPr>
          <a:xfrm>
            <a:off x="7024370" y="1875565"/>
            <a:ext cx="5180330" cy="386887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Text 11"/>
          <p:cNvSpPr/>
          <p:nvPr/>
        </p:nvSpPr>
        <p:spPr>
          <a:xfrm>
            <a:off x="7259320" y="2383155"/>
            <a:ext cx="4506595" cy="623570"/>
          </a:xfrm>
          <a:prstGeom prst="rect">
            <a:avLst/>
          </a:prstGeom>
          <a:noFill/>
          <a:ln/>
        </p:spPr>
        <p:txBody>
          <a:bodyPr wrap="square" lIns="91440" tIns="45720" rIns="91440" bIns="45720" rtlCol="0" anchor="t"/>
          <a:lstStyle/>
          <a:p>
            <a:pPr>
              <a:lnSpc>
                <a:spcPct val="100000"/>
              </a:lnSpc>
            </a:pPr>
            <a:r>
              <a:rPr lang="en-US" sz="2400" b="1" dirty="0">
                <a:solidFill>
                  <a:srgbClr val="FFFFFF"/>
                </a:solidFill>
                <a:latin typeface="MiSans" pitchFamily="34" charset="0"/>
                <a:ea typeface="MiSans" pitchFamily="34" charset="-122"/>
                <a:cs typeface="MiSans" pitchFamily="34" charset="-120"/>
              </a:rPr>
              <a:t>Iterative Improvement</a:t>
            </a:r>
            <a:endParaRPr lang="en-US" sz="1600" dirty="0"/>
          </a:p>
        </p:txBody>
      </p:sp>
      <p:sp>
        <p:nvSpPr>
          <p:cNvPr id="15" name="Text 12"/>
          <p:cNvSpPr/>
          <p:nvPr/>
        </p:nvSpPr>
        <p:spPr>
          <a:xfrm>
            <a:off x="7259320" y="2985135"/>
            <a:ext cx="4506595" cy="3124200"/>
          </a:xfrm>
          <a:prstGeom prst="rect">
            <a:avLst/>
          </a:prstGeom>
          <a:noFill/>
          <a:ln/>
        </p:spPr>
        <p:txBody>
          <a:bodyPr wrap="square" lIns="91440" tIns="45720" rIns="91440" bIns="45720" rtlCol="0" anchor="t"/>
          <a:lstStyle/>
          <a:p>
            <a:pPr>
              <a:lnSpc>
                <a:spcPct val="130000"/>
              </a:lnSpc>
            </a:pPr>
            <a:r>
              <a:rPr lang="en-US" sz="1800" dirty="0">
                <a:solidFill>
                  <a:srgbClr val="FFFFFF"/>
                </a:solidFill>
                <a:latin typeface="MiSans" pitchFamily="34" charset="0"/>
                <a:ea typeface="MiSans" pitchFamily="34" charset="-122"/>
                <a:cs typeface="MiSans" pitchFamily="34" charset="-120"/>
              </a:rPr>
              <a:t>Start with a basic prompt, review output gaps, then add constraints, examples, or audience context in successive rounds. Document each iteration to build a library of high-performing prompts.</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93800" y="3584575"/>
            <a:ext cx="10761980" cy="459105"/>
          </a:xfrm>
          <a:custGeom>
            <a:avLst/>
            <a:gdLst/>
            <a:ahLst/>
            <a:cxnLst/>
            <a:rect l="l" t="t" r="r" b="b"/>
            <a:pathLst>
              <a:path w="10761980" h="459105">
                <a:moveTo>
                  <a:pt x="19068" y="91236"/>
                </a:moveTo>
                <a:lnTo>
                  <a:pt x="10357006" y="91236"/>
                </a:lnTo>
                <a:cubicBezTo>
                  <a:pt x="10367532" y="91236"/>
                  <a:pt x="10376074" y="82199"/>
                  <a:pt x="10376074" y="71065"/>
                </a:cubicBezTo>
                <a:lnTo>
                  <a:pt x="10376074" y="20196"/>
                </a:lnTo>
                <a:cubicBezTo>
                  <a:pt x="10376074" y="4820"/>
                  <a:pt x="10391720" y="-4907"/>
                  <a:pt x="10404420" y="2574"/>
                </a:cubicBezTo>
                <a:lnTo>
                  <a:pt x="10761980" y="213217"/>
                </a:lnTo>
                <a:cubicBezTo>
                  <a:pt x="10775021" y="220901"/>
                  <a:pt x="10775021" y="240778"/>
                  <a:pt x="10761980" y="248462"/>
                </a:cubicBezTo>
                <a:lnTo>
                  <a:pt x="10404420" y="459105"/>
                </a:lnTo>
                <a:cubicBezTo>
                  <a:pt x="10391720" y="466586"/>
                  <a:pt x="10376074" y="456858"/>
                  <a:pt x="10376074" y="441482"/>
                </a:cubicBezTo>
                <a:lnTo>
                  <a:pt x="10376074" y="390613"/>
                </a:lnTo>
                <a:cubicBezTo>
                  <a:pt x="10376074" y="379479"/>
                  <a:pt x="10367532" y="370442"/>
                  <a:pt x="10357006" y="370442"/>
                </a:cubicBezTo>
                <a:lnTo>
                  <a:pt x="19068" y="370442"/>
                </a:lnTo>
                <a:cubicBezTo>
                  <a:pt x="8542" y="370442"/>
                  <a:pt x="0" y="361405"/>
                  <a:pt x="0" y="350271"/>
                </a:cubicBezTo>
                <a:lnTo>
                  <a:pt x="0" y="111407"/>
                </a:lnTo>
                <a:cubicBezTo>
                  <a:pt x="0" y="100272"/>
                  <a:pt x="8542" y="91236"/>
                  <a:pt x="19068" y="91236"/>
                </a:cubicBezTo>
              </a:path>
            </a:pathLst>
          </a:custGeom>
          <a:solidFill>
            <a:srgbClr val="D3BDA6"/>
          </a:solidFill>
          <a:ln/>
        </p:spPr>
      </p:sp>
      <p:sp>
        <p:nvSpPr>
          <p:cNvPr id="5" name="Text 3"/>
          <p:cNvSpPr/>
          <p:nvPr/>
        </p:nvSpPr>
        <p:spPr>
          <a:xfrm>
            <a:off x="1193800" y="3584575"/>
            <a:ext cx="10761980" cy="45910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313690" y="3083560"/>
            <a:ext cx="1388745" cy="1462405"/>
          </a:xfrm>
          <a:prstGeom prst="ellipse">
            <a:avLst/>
          </a:prstGeom>
          <a:solidFill>
            <a:srgbClr val="D3BDA6">
              <a:alpha val="23137"/>
            </a:srgbClr>
          </a:solidFill>
          <a:ln/>
        </p:spPr>
      </p:sp>
      <p:sp>
        <p:nvSpPr>
          <p:cNvPr id="7" name="Text 5"/>
          <p:cNvSpPr/>
          <p:nvPr/>
        </p:nvSpPr>
        <p:spPr>
          <a:xfrm>
            <a:off x="313690" y="3083560"/>
            <a:ext cx="1388745" cy="146240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416560" y="3191510"/>
            <a:ext cx="1184910" cy="1247140"/>
          </a:xfrm>
          <a:prstGeom prst="ellipse">
            <a:avLst/>
          </a:prstGeom>
          <a:solidFill>
            <a:srgbClr val="D3BDA6"/>
          </a:solidFill>
          <a:ln/>
        </p:spPr>
      </p:sp>
      <p:sp>
        <p:nvSpPr>
          <p:cNvPr id="9" name="Text 7"/>
          <p:cNvSpPr/>
          <p:nvPr/>
        </p:nvSpPr>
        <p:spPr>
          <a:xfrm>
            <a:off x="416560" y="3191510"/>
            <a:ext cx="1184910" cy="1247140"/>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0" descr="https://kimi-img.moonshot.cn/pub/slides/slides_tmpl/image/25-09-28-15:22:11-d3ce48os8jdo4os5dda0.png"/>
          <p:cNvPicPr>
            <a:picLocks noChangeAspect="1"/>
          </p:cNvPicPr>
          <p:nvPr/>
        </p:nvPicPr>
        <p:blipFill>
          <a:blip r:embed="rId3"/>
          <a:stretch>
            <a:fillRect/>
          </a:stretch>
        </p:blipFill>
        <p:spPr>
          <a:xfrm>
            <a:off x="699135" y="3479800"/>
            <a:ext cx="658495" cy="694690"/>
          </a:xfrm>
          <a:prstGeom prst="rect">
            <a:avLst/>
          </a:prstGeom>
        </p:spPr>
      </p:pic>
      <p:pic>
        <p:nvPicPr>
          <p:cNvPr id="11" name="Image 1" descr="https://kimi-img.moonshot.cn/pub/slides/slides_tmpl/image/25-09-28-15:22:12-d3ce490s8jdo4os5ddbg.png"/>
          <p:cNvPicPr>
            <a:picLocks noChangeAspect="1"/>
          </p:cNvPicPr>
          <p:nvPr/>
        </p:nvPicPr>
        <p:blipFill>
          <a:blip r:embed="rId4"/>
          <a:srcRect l="40" r="40"/>
          <a:stretch/>
        </p:blipFill>
        <p:spPr>
          <a:xfrm>
            <a:off x="-6985" y="4946015"/>
            <a:ext cx="1602105" cy="1936750"/>
          </a:xfrm>
          <a:prstGeom prst="rect">
            <a:avLst/>
          </a:prstGeom>
        </p:spPr>
      </p:pic>
      <p:sp>
        <p:nvSpPr>
          <p:cNvPr id="12" name="Text 8"/>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Temperature &amp; Style Control</a:t>
            </a:r>
            <a:endParaRPr lang="en-US" sz="1600" dirty="0"/>
          </a:p>
        </p:txBody>
      </p:sp>
      <p:sp>
        <p:nvSpPr>
          <p:cNvPr id="13" name="Shape 9"/>
          <p:cNvSpPr/>
          <p:nvPr/>
        </p:nvSpPr>
        <p:spPr>
          <a:xfrm>
            <a:off x="1193800" y="3584575"/>
            <a:ext cx="10391775" cy="459105"/>
          </a:xfrm>
          <a:prstGeom prst="rect">
            <a:avLst/>
          </a:prstGeom>
          <a:solidFill>
            <a:srgbClr val="D3BDA6">
              <a:alpha val="10196"/>
            </a:srgbClr>
          </a:solidFill>
          <a:ln/>
        </p:spPr>
      </p:sp>
      <p:sp>
        <p:nvSpPr>
          <p:cNvPr id="14" name="Text 10"/>
          <p:cNvSpPr/>
          <p:nvPr/>
        </p:nvSpPr>
        <p:spPr>
          <a:xfrm>
            <a:off x="1193800" y="3584575"/>
            <a:ext cx="10391775" cy="45910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1"/>
          <p:cNvSpPr/>
          <p:nvPr/>
        </p:nvSpPr>
        <p:spPr>
          <a:xfrm flipV="1">
            <a:off x="1866900" y="1469390"/>
            <a:ext cx="0" cy="2160270"/>
          </a:xfrm>
          <a:prstGeom prst="straightConnector1">
            <a:avLst/>
          </a:prstGeom>
          <a:noFill/>
          <a:ln w="15875">
            <a:gradFill flip="none" rotWithShape="1">
              <a:gsLst>
                <a:gs pos="0">
                  <a:srgbClr val="D3BDA6">
                    <a:alpha val="0"/>
                  </a:srgbClr>
                </a:gs>
                <a:gs pos="100000">
                  <a:srgbClr val="D3BDA6"/>
                </a:gs>
              </a:gsLst>
              <a:lin ang="5400000" scaled="1"/>
            </a:gradFill>
            <a:prstDash val="solid"/>
            <a:headEnd type="none"/>
            <a:tailEnd type="oval"/>
          </a:ln>
        </p:spPr>
      </p:sp>
      <p:sp>
        <p:nvSpPr>
          <p:cNvPr id="16" name="Shape 12"/>
          <p:cNvSpPr/>
          <p:nvPr/>
        </p:nvSpPr>
        <p:spPr>
          <a:xfrm flipV="1">
            <a:off x="6574790" y="1469390"/>
            <a:ext cx="0" cy="2160270"/>
          </a:xfrm>
          <a:prstGeom prst="straightConnector1">
            <a:avLst/>
          </a:prstGeom>
          <a:noFill/>
          <a:ln w="15875">
            <a:gradFill flip="none" rotWithShape="1">
              <a:gsLst>
                <a:gs pos="0">
                  <a:srgbClr val="D3BDA6">
                    <a:alpha val="0"/>
                  </a:srgbClr>
                </a:gs>
                <a:gs pos="100000">
                  <a:srgbClr val="D3BDA6"/>
                </a:gs>
              </a:gsLst>
              <a:lin ang="5400000" scaled="1"/>
            </a:gradFill>
            <a:prstDash val="solid"/>
            <a:headEnd type="none"/>
            <a:tailEnd type="oval"/>
          </a:ln>
        </p:spPr>
      </p:sp>
      <p:sp>
        <p:nvSpPr>
          <p:cNvPr id="17" name="Shape 13"/>
          <p:cNvSpPr/>
          <p:nvPr/>
        </p:nvSpPr>
        <p:spPr>
          <a:xfrm>
            <a:off x="2914015" y="3957320"/>
            <a:ext cx="0" cy="2160905"/>
          </a:xfrm>
          <a:prstGeom prst="straightConnector1">
            <a:avLst/>
          </a:prstGeom>
          <a:noFill/>
          <a:ln w="15875">
            <a:gradFill flip="none" rotWithShape="1">
              <a:gsLst>
                <a:gs pos="0">
                  <a:srgbClr val="D3BDA6">
                    <a:alpha val="0"/>
                  </a:srgbClr>
                </a:gs>
                <a:gs pos="100000">
                  <a:srgbClr val="D3BDA6"/>
                </a:gs>
              </a:gsLst>
              <a:lin ang="5400000" scaled="1"/>
            </a:gradFill>
            <a:prstDash val="solid"/>
            <a:headEnd type="none"/>
            <a:tailEnd type="oval"/>
          </a:ln>
        </p:spPr>
      </p:sp>
      <p:sp>
        <p:nvSpPr>
          <p:cNvPr id="18" name="Shape 14"/>
          <p:cNvSpPr/>
          <p:nvPr/>
        </p:nvSpPr>
        <p:spPr>
          <a:xfrm>
            <a:off x="7373620" y="4041775"/>
            <a:ext cx="0" cy="2161540"/>
          </a:xfrm>
          <a:prstGeom prst="straightConnector1">
            <a:avLst/>
          </a:prstGeom>
          <a:noFill/>
          <a:ln w="15875">
            <a:gradFill flip="none" rotWithShape="1">
              <a:gsLst>
                <a:gs pos="0">
                  <a:srgbClr val="D3BDA6">
                    <a:alpha val="0"/>
                  </a:srgbClr>
                </a:gs>
                <a:gs pos="100000">
                  <a:srgbClr val="D3BDA6"/>
                </a:gs>
              </a:gsLst>
              <a:lin ang="5400000" scaled="1"/>
            </a:gradFill>
            <a:prstDash val="solid"/>
            <a:headEnd type="none"/>
            <a:tailEnd type="oval"/>
          </a:ln>
        </p:spPr>
      </p:sp>
      <p:sp>
        <p:nvSpPr>
          <p:cNvPr id="19" name="Text 15"/>
          <p:cNvSpPr/>
          <p:nvPr/>
        </p:nvSpPr>
        <p:spPr>
          <a:xfrm>
            <a:off x="2030730" y="1394460"/>
            <a:ext cx="429895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Accuracy vs. Creativity</a:t>
            </a:r>
            <a:endParaRPr lang="en-US" sz="1600" dirty="0"/>
          </a:p>
        </p:txBody>
      </p:sp>
      <p:sp>
        <p:nvSpPr>
          <p:cNvPr id="20" name="Text 16"/>
          <p:cNvSpPr/>
          <p:nvPr/>
        </p:nvSpPr>
        <p:spPr>
          <a:xfrm>
            <a:off x="2071370" y="1833245"/>
            <a:ext cx="4298950"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Adjust the temperature setting to balance accuracy and creativity. Lower temperatures yield more factual outputs, while higher temperatures produce more creative results.</a:t>
            </a:r>
            <a:endParaRPr lang="en-US" sz="1600" dirty="0"/>
          </a:p>
        </p:txBody>
      </p:sp>
      <p:sp>
        <p:nvSpPr>
          <p:cNvPr id="21" name="Text 17"/>
          <p:cNvSpPr/>
          <p:nvPr/>
        </p:nvSpPr>
        <p:spPr>
          <a:xfrm>
            <a:off x="6840855" y="1469390"/>
            <a:ext cx="429895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Tone Specification</a:t>
            </a:r>
            <a:endParaRPr lang="en-US" sz="1600" dirty="0"/>
          </a:p>
        </p:txBody>
      </p:sp>
      <p:sp>
        <p:nvSpPr>
          <p:cNvPr id="22" name="Text 18"/>
          <p:cNvSpPr/>
          <p:nvPr/>
        </p:nvSpPr>
        <p:spPr>
          <a:xfrm>
            <a:off x="6881495" y="1908175"/>
            <a:ext cx="4298950"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Explicitly specify the tone, reading level, and format in prompts. This reduces guesswork and ensures AI outputs align with brand voice or regulatory standards.</a:t>
            </a:r>
            <a:endParaRPr lang="en-US" sz="1600" dirty="0"/>
          </a:p>
        </p:txBody>
      </p:sp>
      <p:sp>
        <p:nvSpPr>
          <p:cNvPr id="23" name="Text 19"/>
          <p:cNvSpPr/>
          <p:nvPr/>
        </p:nvSpPr>
        <p:spPr>
          <a:xfrm>
            <a:off x="2994660" y="4297680"/>
            <a:ext cx="429895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Contextual Guidance</a:t>
            </a:r>
            <a:endParaRPr lang="en-US" sz="1600" dirty="0"/>
          </a:p>
        </p:txBody>
      </p:sp>
      <p:sp>
        <p:nvSpPr>
          <p:cNvPr id="24" name="Text 20"/>
          <p:cNvSpPr/>
          <p:nvPr/>
        </p:nvSpPr>
        <p:spPr>
          <a:xfrm>
            <a:off x="3035300" y="4736465"/>
            <a:ext cx="429895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Provide background information and examples to guide AI outputs. Contextual prompts help generate more relevant and accurate results.</a:t>
            </a:r>
            <a:endParaRPr lang="en-US" sz="1600" dirty="0"/>
          </a:p>
        </p:txBody>
      </p:sp>
      <p:sp>
        <p:nvSpPr>
          <p:cNvPr id="25" name="Text 21"/>
          <p:cNvSpPr/>
          <p:nvPr/>
        </p:nvSpPr>
        <p:spPr>
          <a:xfrm>
            <a:off x="7621270" y="4297680"/>
            <a:ext cx="429895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Iterative Refinement</a:t>
            </a:r>
            <a:endParaRPr lang="en-US" sz="1600" dirty="0"/>
          </a:p>
        </p:txBody>
      </p:sp>
      <p:sp>
        <p:nvSpPr>
          <p:cNvPr id="26" name="Text 22"/>
          <p:cNvSpPr/>
          <p:nvPr/>
        </p:nvSpPr>
        <p:spPr>
          <a:xfrm>
            <a:off x="7661910" y="4736465"/>
            <a:ext cx="4298950"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Refine prompts iteratively based on output quality. Continuous improvement ensures consistent, high-quality content with minimal rework.</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Workflow Integration</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05</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Embed AI Checks in SOPs</a:t>
            </a:r>
            <a:endParaRPr lang="en-US" sz="1600" dirty="0"/>
          </a:p>
        </p:txBody>
      </p:sp>
      <p:sp>
        <p:nvSpPr>
          <p:cNvPr id="17"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765493" y="1757680"/>
            <a:ext cx="3020695" cy="4250690"/>
          </a:xfrm>
          <a:prstGeom prst="roundRect">
            <a:avLst>
              <a:gd name="adj" fmla="val 3466"/>
            </a:avLst>
          </a:prstGeom>
          <a:gradFill flip="none" rotWithShape="1">
            <a:gsLst>
              <a:gs pos="0">
                <a:srgbClr val="D3BDA6"/>
              </a:gs>
              <a:gs pos="100000">
                <a:srgbClr val="BFA492"/>
              </a:gs>
            </a:gsLst>
            <a:lin ang="2700000" scaled="1"/>
          </a:gradFill>
          <a:ln w="19050">
            <a:solidFill>
              <a:srgbClr val="D3BDA6"/>
            </a:solidFill>
            <a:prstDash val="solid"/>
          </a:ln>
        </p:spPr>
      </p:sp>
      <p:sp>
        <p:nvSpPr>
          <p:cNvPr id="20" name="Text 18"/>
          <p:cNvSpPr/>
          <p:nvPr/>
        </p:nvSpPr>
        <p:spPr>
          <a:xfrm>
            <a:off x="765493" y="1757680"/>
            <a:ext cx="3020695" cy="425069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8406448" y="1757680"/>
            <a:ext cx="3020695" cy="4250690"/>
          </a:xfrm>
          <a:prstGeom prst="roundRect">
            <a:avLst>
              <a:gd name="adj" fmla="val 3466"/>
            </a:avLst>
          </a:prstGeom>
          <a:gradFill flip="none" rotWithShape="1">
            <a:gsLst>
              <a:gs pos="0">
                <a:srgbClr val="D3BDA6"/>
              </a:gs>
              <a:gs pos="100000">
                <a:srgbClr val="BFA492"/>
              </a:gs>
            </a:gsLst>
            <a:lin ang="2700000" scaled="1"/>
          </a:gradFill>
          <a:ln w="19050">
            <a:solidFill>
              <a:srgbClr val="D3BDA6"/>
            </a:solidFill>
            <a:prstDash val="solid"/>
          </a:ln>
        </p:spPr>
      </p:sp>
      <p:sp>
        <p:nvSpPr>
          <p:cNvPr id="22" name="Text 20"/>
          <p:cNvSpPr/>
          <p:nvPr/>
        </p:nvSpPr>
        <p:spPr>
          <a:xfrm>
            <a:off x="8406448" y="1757680"/>
            <a:ext cx="3020695" cy="4250690"/>
          </a:xfrm>
          <a:prstGeom prst="rect">
            <a:avLst/>
          </a:prstGeom>
          <a:noFill/>
          <a:ln/>
        </p:spPr>
        <p:txBody>
          <a:bodyPr wrap="square" lIns="45720" tIns="91440" rIns="91440" bIns="45720" rtlCol="0" anchor="ctr"/>
          <a:lstStyle/>
          <a:p>
            <a:pPr>
              <a:lnSpc>
                <a:spcPct val="100000"/>
              </a:lnSpc>
            </a:pPr>
            <a:endParaRPr lang="en-US" sz="1600" dirty="0"/>
          </a:p>
        </p:txBody>
      </p:sp>
      <p:pic>
        <p:nvPicPr>
          <p:cNvPr id="23" name="Image 0" descr="https://kimi-img.moonshot.cn/pub/slides/slides_tmpl/image/25-09-28-15:22:07-d3ce47os8jdo4os5dd10.png"/>
          <p:cNvPicPr>
            <a:picLocks noChangeAspect="1"/>
          </p:cNvPicPr>
          <p:nvPr/>
        </p:nvPicPr>
        <p:blipFill>
          <a:blip r:embed="rId3"/>
          <a:srcRect l="16" r="16"/>
          <a:stretch/>
        </p:blipFill>
        <p:spPr>
          <a:xfrm>
            <a:off x="4090988" y="1426845"/>
            <a:ext cx="4010025" cy="4912360"/>
          </a:xfrm>
          <a:prstGeom prst="roundRect">
            <a:avLst>
              <a:gd name="adj" fmla="val 6367"/>
            </a:avLst>
          </a:prstGeom>
        </p:spPr>
      </p:pic>
      <p:sp>
        <p:nvSpPr>
          <p:cNvPr id="24" name="Text 21"/>
          <p:cNvSpPr/>
          <p:nvPr/>
        </p:nvSpPr>
        <p:spPr>
          <a:xfrm>
            <a:off x="872173" y="2066290"/>
            <a:ext cx="280797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Mandatory Validation</a:t>
            </a:r>
            <a:endParaRPr lang="en-US" sz="1600" dirty="0"/>
          </a:p>
        </p:txBody>
      </p:sp>
      <p:sp>
        <p:nvSpPr>
          <p:cNvPr id="25" name="Text 22"/>
          <p:cNvSpPr/>
          <p:nvPr/>
        </p:nvSpPr>
        <p:spPr>
          <a:xfrm>
            <a:off x="872173" y="2838450"/>
            <a:ext cx="2807970" cy="2218730"/>
          </a:xfrm>
          <a:prstGeom prst="rect">
            <a:avLst/>
          </a:prstGeom>
          <a:noFill/>
          <a:ln/>
        </p:spPr>
        <p:txBody>
          <a:bodyPr wrap="square" lIns="91440" tIns="45720" rIns="9144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Insert mandatory validation steps into standard operating procedures. Ensure AI drafts are fact-checked, peer-reviewed, and approved before finalization.</a:t>
            </a:r>
            <a:endParaRPr lang="en-US" sz="1600" dirty="0"/>
          </a:p>
        </p:txBody>
      </p:sp>
      <p:sp>
        <p:nvSpPr>
          <p:cNvPr id="26" name="Text 23"/>
          <p:cNvSpPr/>
          <p:nvPr/>
        </p:nvSpPr>
        <p:spPr>
          <a:xfrm>
            <a:off x="8513128" y="2066290"/>
            <a:ext cx="280797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Documentation</a:t>
            </a:r>
            <a:endParaRPr lang="en-US" sz="1600" dirty="0"/>
          </a:p>
        </p:txBody>
      </p:sp>
      <p:sp>
        <p:nvSpPr>
          <p:cNvPr id="27" name="Text 24"/>
          <p:cNvSpPr/>
          <p:nvPr/>
        </p:nvSpPr>
        <p:spPr>
          <a:xfrm>
            <a:off x="8513128" y="2838450"/>
            <a:ext cx="2807970" cy="2218730"/>
          </a:xfrm>
          <a:prstGeom prst="rect">
            <a:avLst/>
          </a:prstGeom>
          <a:noFill/>
          <a:ln/>
        </p:spPr>
        <p:txBody>
          <a:bodyPr wrap="square" lIns="91440" tIns="45720" rIns="9144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Use checklists and version control to capture changes. Maintain a record of each step to ensure compliance with organizational quality benchmarks and audit requirements.</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28-15:22:10-d3ce48gs8jdo4os5dd8g.png"/>
          <p:cNvPicPr>
            <a:picLocks noChangeAspect="1"/>
          </p:cNvPicPr>
          <p:nvPr/>
        </p:nvPicPr>
        <p:blipFill>
          <a:blip r:embed="rId3"/>
          <a:srcRect l="45" r="45"/>
          <a:stretch/>
        </p:blipFill>
        <p:spPr>
          <a:xfrm>
            <a:off x="10485755" y="5457825"/>
            <a:ext cx="1733550" cy="1400175"/>
          </a:xfrm>
          <a:prstGeom prst="rect">
            <a:avLst/>
          </a:prstGeom>
        </p:spPr>
      </p:pic>
      <p:sp>
        <p:nvSpPr>
          <p:cNvPr id="5" name="Shape 2"/>
          <p:cNvSpPr/>
          <p:nvPr/>
        </p:nvSpPr>
        <p:spPr>
          <a:xfrm>
            <a:off x="474345" y="2915285"/>
            <a:ext cx="8759190" cy="1793875"/>
          </a:xfrm>
          <a:prstGeom prst="rect">
            <a:avLst/>
          </a:prstGeom>
          <a:solidFill>
            <a:srgbClr val="D3BDA6"/>
          </a:solidFill>
          <a:ln/>
        </p:spPr>
      </p:sp>
      <p:sp>
        <p:nvSpPr>
          <p:cNvPr id="6" name="Text 3"/>
          <p:cNvSpPr/>
          <p:nvPr/>
        </p:nvSpPr>
        <p:spPr>
          <a:xfrm>
            <a:off x="474345" y="2915285"/>
            <a:ext cx="8759190" cy="179387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Automate A-B Copy Testing</a:t>
            </a:r>
            <a:endParaRPr lang="en-US" sz="1600" dirty="0"/>
          </a:p>
        </p:txBody>
      </p:sp>
      <p:sp>
        <p:nvSpPr>
          <p:cNvPr id="8" name="Shape 5"/>
          <p:cNvSpPr/>
          <p:nvPr/>
        </p:nvSpPr>
        <p:spPr>
          <a:xfrm rot="7680000">
            <a:off x="8562166" y="3341075"/>
            <a:ext cx="3813585" cy="1926033"/>
          </a:xfrm>
          <a:custGeom>
            <a:avLst/>
            <a:gdLst/>
            <a:ahLst/>
            <a:cxnLst/>
            <a:rect l="l" t="t" r="r" b="b"/>
            <a:pathLst>
              <a:path w="3813585" h="1926033">
                <a:moveTo>
                  <a:pt x="98" y="1926033"/>
                </a:moveTo>
                <a:cubicBezTo>
                  <a:pt x="-10456" y="872487"/>
                  <a:pt x="835156" y="10225"/>
                  <a:pt x="1888054" y="90"/>
                </a:cubicBezTo>
                <a:cubicBezTo>
                  <a:pt x="2940953" y="-10045"/>
                  <a:pt x="3803452" y="835327"/>
                  <a:pt x="3813585" y="1888453"/>
                </a:cubicBezTo>
              </a:path>
            </a:pathLst>
          </a:custGeom>
          <a:solidFill>
            <a:srgbClr val="000000">
              <a:alpha val="0"/>
            </a:srgbClr>
          </a:solidFill>
          <a:ln w="9525">
            <a:solidFill>
              <a:srgbClr val="EDE5DC"/>
            </a:solidFill>
            <a:prstDash val="solid"/>
          </a:ln>
        </p:spPr>
      </p:sp>
      <p:sp>
        <p:nvSpPr>
          <p:cNvPr id="9" name="Text 6"/>
          <p:cNvSpPr/>
          <p:nvPr/>
        </p:nvSpPr>
        <p:spPr>
          <a:xfrm rot="7680000">
            <a:off x="8562166" y="3341075"/>
            <a:ext cx="3813585" cy="1926033"/>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rot="20400000">
            <a:off x="8430704" y="5117262"/>
            <a:ext cx="202156" cy="202202"/>
          </a:xfrm>
          <a:prstGeom prst="ellipse">
            <a:avLst/>
          </a:prstGeom>
          <a:solidFill>
            <a:srgbClr val="D3BDA6"/>
          </a:solidFill>
          <a:ln/>
        </p:spPr>
      </p:sp>
      <p:sp>
        <p:nvSpPr>
          <p:cNvPr id="11" name="Text 8"/>
          <p:cNvSpPr/>
          <p:nvPr/>
        </p:nvSpPr>
        <p:spPr>
          <a:xfrm rot="20400000">
            <a:off x="8430704" y="5117262"/>
            <a:ext cx="202156" cy="202202"/>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rot="20400000">
            <a:off x="10836719" y="2149227"/>
            <a:ext cx="140486" cy="140518"/>
          </a:xfrm>
          <a:prstGeom prst="ellipse">
            <a:avLst/>
          </a:prstGeom>
          <a:solidFill>
            <a:srgbClr val="E4D7CA"/>
          </a:solidFill>
          <a:ln/>
        </p:spPr>
      </p:sp>
      <p:sp>
        <p:nvSpPr>
          <p:cNvPr id="13" name="Text 10"/>
          <p:cNvSpPr/>
          <p:nvPr/>
        </p:nvSpPr>
        <p:spPr>
          <a:xfrm rot="20400000">
            <a:off x="10836719" y="2149227"/>
            <a:ext cx="140486" cy="140518"/>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1" descr="https://kimi-img.moonshot.cn/pub/slides/slides_tmpl/image/25-09-28-15:22:12-d3ce490s8jdo4os5ddb0.png"/>
          <p:cNvPicPr>
            <a:picLocks noChangeAspect="1"/>
          </p:cNvPicPr>
          <p:nvPr/>
        </p:nvPicPr>
        <p:blipFill>
          <a:blip r:embed="rId4"/>
          <a:srcRect l="17" r="17"/>
          <a:stretch/>
        </p:blipFill>
        <p:spPr>
          <a:xfrm>
            <a:off x="8029401" y="2003292"/>
            <a:ext cx="3454397" cy="3454885"/>
          </a:xfrm>
          <a:prstGeom prst="rect">
            <a:avLst/>
          </a:prstGeom>
        </p:spPr>
      </p:pic>
      <p:sp>
        <p:nvSpPr>
          <p:cNvPr id="15" name="Shape 11"/>
          <p:cNvSpPr/>
          <p:nvPr/>
        </p:nvSpPr>
        <p:spPr>
          <a:xfrm>
            <a:off x="7825139" y="2088446"/>
            <a:ext cx="467485" cy="467592"/>
          </a:xfrm>
          <a:prstGeom prst="ellipse">
            <a:avLst/>
          </a:prstGeom>
          <a:solidFill>
            <a:srgbClr val="EDE5DC"/>
          </a:solidFill>
          <a:ln/>
        </p:spPr>
      </p:sp>
      <p:sp>
        <p:nvSpPr>
          <p:cNvPr id="16" name="Text 12"/>
          <p:cNvSpPr/>
          <p:nvPr/>
        </p:nvSpPr>
        <p:spPr>
          <a:xfrm>
            <a:off x="7825139" y="2088446"/>
            <a:ext cx="467485" cy="467592"/>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3"/>
          <p:cNvSpPr/>
          <p:nvPr/>
        </p:nvSpPr>
        <p:spPr>
          <a:xfrm>
            <a:off x="7531833" y="1505310"/>
            <a:ext cx="4448631" cy="4449345"/>
          </a:xfrm>
          <a:prstGeom prst="ellipse">
            <a:avLst/>
          </a:prstGeom>
          <a:solidFill>
            <a:srgbClr val="000000">
              <a:alpha val="0"/>
            </a:srgbClr>
          </a:solidFill>
          <a:ln w="9525">
            <a:solidFill>
              <a:srgbClr val="EDE5DC"/>
            </a:solidFill>
            <a:prstDash val="solid"/>
          </a:ln>
        </p:spPr>
      </p:sp>
      <p:sp>
        <p:nvSpPr>
          <p:cNvPr id="18" name="Text 14"/>
          <p:cNvSpPr/>
          <p:nvPr/>
        </p:nvSpPr>
        <p:spPr>
          <a:xfrm>
            <a:off x="7531833" y="1505310"/>
            <a:ext cx="4448631" cy="444934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5"/>
          <p:cNvSpPr/>
          <p:nvPr/>
        </p:nvSpPr>
        <p:spPr>
          <a:xfrm>
            <a:off x="11263894" y="5250258"/>
            <a:ext cx="140486" cy="140518"/>
          </a:xfrm>
          <a:prstGeom prst="ellipse">
            <a:avLst/>
          </a:prstGeom>
          <a:solidFill>
            <a:srgbClr val="E4D7CA"/>
          </a:solidFill>
          <a:ln/>
        </p:spPr>
      </p:sp>
      <p:sp>
        <p:nvSpPr>
          <p:cNvPr id="20" name="Text 16"/>
          <p:cNvSpPr/>
          <p:nvPr/>
        </p:nvSpPr>
        <p:spPr>
          <a:xfrm>
            <a:off x="11263894" y="5250258"/>
            <a:ext cx="140486" cy="140518"/>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7"/>
          <p:cNvSpPr/>
          <p:nvPr/>
        </p:nvSpPr>
        <p:spPr>
          <a:xfrm>
            <a:off x="667385" y="1494155"/>
            <a:ext cx="682200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Marketing Variants</a:t>
            </a:r>
            <a:endParaRPr lang="en-US" sz="1600" dirty="0"/>
          </a:p>
        </p:txBody>
      </p:sp>
      <p:sp>
        <p:nvSpPr>
          <p:cNvPr id="22" name="Text 18"/>
          <p:cNvSpPr/>
          <p:nvPr/>
        </p:nvSpPr>
        <p:spPr>
          <a:xfrm>
            <a:off x="667385" y="1798955"/>
            <a:ext cx="6896735"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2C3741"/>
                </a:solidFill>
                <a:latin typeface="MiSans" pitchFamily="34" charset="0"/>
                <a:ea typeface="MiSans" pitchFamily="34" charset="-122"/>
                <a:cs typeface="MiSans" pitchFamily="34" charset="-120"/>
              </a:rPr>
              <a:t>Generate multiple marketing variants with AI, then route them through email or ad platforms for live split tests. Use performance metrics to refine prompts.</a:t>
            </a:r>
            <a:endParaRPr lang="en-US" sz="1600" dirty="0"/>
          </a:p>
        </p:txBody>
      </p:sp>
      <p:sp>
        <p:nvSpPr>
          <p:cNvPr id="23" name="Text 19"/>
          <p:cNvSpPr/>
          <p:nvPr/>
        </p:nvSpPr>
        <p:spPr>
          <a:xfrm>
            <a:off x="667385" y="3072130"/>
            <a:ext cx="682200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Closed-Loop Optimization</a:t>
            </a:r>
            <a:endParaRPr lang="en-US" sz="1600" dirty="0"/>
          </a:p>
        </p:txBody>
      </p:sp>
      <p:sp>
        <p:nvSpPr>
          <p:cNvPr id="24" name="Text 20"/>
          <p:cNvSpPr/>
          <p:nvPr/>
        </p:nvSpPr>
        <p:spPr>
          <a:xfrm>
            <a:off x="667385" y="3435350"/>
            <a:ext cx="6896735"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Feed performance metrics back into prompt tweaks, creating a closed-loop optimization cycle that continuously raises engagement rates.</a:t>
            </a:r>
            <a:endParaRPr lang="en-US" sz="1600" dirty="0"/>
          </a:p>
        </p:txBody>
      </p:sp>
      <p:sp>
        <p:nvSpPr>
          <p:cNvPr id="25" name="Text 21"/>
          <p:cNvSpPr/>
          <p:nvPr/>
        </p:nvSpPr>
        <p:spPr>
          <a:xfrm>
            <a:off x="667385" y="4844415"/>
            <a:ext cx="682200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Target Audience Insights</a:t>
            </a:r>
            <a:endParaRPr lang="en-US" sz="1600" dirty="0"/>
          </a:p>
        </p:txBody>
      </p:sp>
      <p:sp>
        <p:nvSpPr>
          <p:cNvPr id="26" name="Text 22"/>
          <p:cNvSpPr/>
          <p:nvPr/>
        </p:nvSpPr>
        <p:spPr>
          <a:xfrm>
            <a:off x="667385" y="5182235"/>
            <a:ext cx="6896735"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2C3741"/>
                </a:solidFill>
                <a:latin typeface="MiSans" pitchFamily="34" charset="0"/>
                <a:ea typeface="MiSans" pitchFamily="34" charset="-122"/>
                <a:cs typeface="MiSans" pitchFamily="34" charset="-120"/>
              </a:rPr>
              <a:t>Document which linguistic triggers resonate with target audiences. Use these insights to improve future marketing efforts and increase overall effectiveness.</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Hands-On Drills</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06</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2-d3ce46gs8jdo4os5dcog.png"/>
          <p:cNvPicPr>
            <a:picLocks noChangeAspect="1"/>
          </p:cNvPicPr>
          <p:nvPr/>
        </p:nvPicPr>
        <p:blipFill>
          <a:blip r:embed="rId3"/>
          <a:srcRect l="16" r="16"/>
          <a:stretch/>
        </p:blipFill>
        <p:spPr>
          <a:xfrm>
            <a:off x="-18415" y="-57785"/>
            <a:ext cx="12230735" cy="6925945"/>
          </a:xfrm>
          <a:prstGeom prst="rect">
            <a:avLst/>
          </a:prstGeom>
        </p:spPr>
      </p:pic>
      <p:sp>
        <p:nvSpPr>
          <p:cNvPr id="3" name="Shape 0"/>
          <p:cNvSpPr/>
          <p:nvPr/>
        </p:nvSpPr>
        <p:spPr>
          <a:xfrm>
            <a:off x="5738189" y="1791537"/>
            <a:ext cx="5239624" cy="20433"/>
          </a:xfrm>
          <a:prstGeom prst="line">
            <a:avLst/>
          </a:prstGeom>
          <a:noFill/>
          <a:ln w="12700">
            <a:solidFill>
              <a:srgbClr val="D3BDA6"/>
            </a:solidFill>
            <a:prstDash val="solid"/>
            <a:headEnd type="none"/>
            <a:tailEnd type="none"/>
          </a:ln>
        </p:spPr>
      </p:sp>
      <p:sp>
        <p:nvSpPr>
          <p:cNvPr id="4" name="Shape 1"/>
          <p:cNvSpPr/>
          <p:nvPr/>
        </p:nvSpPr>
        <p:spPr>
          <a:xfrm>
            <a:off x="5738189" y="2563443"/>
            <a:ext cx="5239624" cy="20433"/>
          </a:xfrm>
          <a:prstGeom prst="line">
            <a:avLst/>
          </a:prstGeom>
          <a:noFill/>
          <a:ln w="12700">
            <a:solidFill>
              <a:srgbClr val="D3BDA6"/>
            </a:solidFill>
            <a:prstDash val="solid"/>
            <a:headEnd type="none"/>
            <a:tailEnd type="none"/>
          </a:ln>
        </p:spPr>
      </p:sp>
      <p:sp>
        <p:nvSpPr>
          <p:cNvPr id="5" name="Shape 2"/>
          <p:cNvSpPr/>
          <p:nvPr/>
        </p:nvSpPr>
        <p:spPr>
          <a:xfrm>
            <a:off x="5738189" y="3335350"/>
            <a:ext cx="5239624" cy="20433"/>
          </a:xfrm>
          <a:prstGeom prst="line">
            <a:avLst/>
          </a:prstGeom>
          <a:noFill/>
          <a:ln w="12700">
            <a:solidFill>
              <a:srgbClr val="D3BDA6"/>
            </a:solidFill>
            <a:prstDash val="solid"/>
            <a:headEnd type="none"/>
            <a:tailEnd type="none"/>
          </a:ln>
        </p:spPr>
      </p:sp>
      <p:sp>
        <p:nvSpPr>
          <p:cNvPr id="6" name="Shape 3"/>
          <p:cNvSpPr/>
          <p:nvPr/>
        </p:nvSpPr>
        <p:spPr>
          <a:xfrm>
            <a:off x="5738189" y="4107257"/>
            <a:ext cx="5239624" cy="20433"/>
          </a:xfrm>
          <a:prstGeom prst="line">
            <a:avLst/>
          </a:prstGeom>
          <a:noFill/>
          <a:ln w="12700">
            <a:solidFill>
              <a:srgbClr val="D3BDA6"/>
            </a:solidFill>
            <a:prstDash val="solid"/>
            <a:headEnd type="none"/>
            <a:tailEnd type="none"/>
          </a:ln>
        </p:spPr>
      </p:sp>
      <p:sp>
        <p:nvSpPr>
          <p:cNvPr id="7" name="Shape 4"/>
          <p:cNvSpPr/>
          <p:nvPr/>
        </p:nvSpPr>
        <p:spPr>
          <a:xfrm>
            <a:off x="5738189" y="4879163"/>
            <a:ext cx="5239624" cy="20433"/>
          </a:xfrm>
          <a:prstGeom prst="line">
            <a:avLst/>
          </a:prstGeom>
          <a:noFill/>
          <a:ln w="12700">
            <a:solidFill>
              <a:srgbClr val="D3BDA6"/>
            </a:solidFill>
            <a:prstDash val="solid"/>
            <a:headEnd type="none"/>
            <a:tailEnd type="none"/>
          </a:ln>
        </p:spPr>
      </p:sp>
      <p:sp>
        <p:nvSpPr>
          <p:cNvPr id="8" name="Shape 5"/>
          <p:cNvSpPr/>
          <p:nvPr/>
        </p:nvSpPr>
        <p:spPr>
          <a:xfrm>
            <a:off x="5738189" y="5651070"/>
            <a:ext cx="5239624" cy="20433"/>
          </a:xfrm>
          <a:prstGeom prst="line">
            <a:avLst/>
          </a:prstGeom>
          <a:noFill/>
          <a:ln w="12700">
            <a:solidFill>
              <a:srgbClr val="D3BDA6"/>
            </a:solidFill>
            <a:prstDash val="solid"/>
            <a:headEnd type="none"/>
            <a:tailEnd type="none"/>
          </a:ln>
        </p:spPr>
      </p:sp>
      <p:sp>
        <p:nvSpPr>
          <p:cNvPr id="9" name="Text 6"/>
          <p:cNvSpPr/>
          <p:nvPr/>
        </p:nvSpPr>
        <p:spPr>
          <a:xfrm>
            <a:off x="1827530" y="3183890"/>
            <a:ext cx="223012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alpha val="55000"/>
                  </a:srgbClr>
                </a:solidFill>
                <a:latin typeface="MiSans" pitchFamily="34" charset="0"/>
                <a:ea typeface="MiSans" pitchFamily="34" charset="-122"/>
                <a:cs typeface="MiSans" pitchFamily="34" charset="-120"/>
              </a:rPr>
              <a:t>CONTENTS</a:t>
            </a:r>
            <a:endParaRPr lang="en-US" sz="1600" dirty="0"/>
          </a:p>
        </p:txBody>
      </p:sp>
      <p:sp>
        <p:nvSpPr>
          <p:cNvPr id="10" name="Text 7"/>
          <p:cNvSpPr/>
          <p:nvPr/>
        </p:nvSpPr>
        <p:spPr>
          <a:xfrm>
            <a:off x="5676900" y="1186498"/>
            <a:ext cx="690634" cy="453495"/>
          </a:xfrm>
          <a:prstGeom prst="rect">
            <a:avLst/>
          </a:prstGeom>
          <a:noFill/>
          <a:ln/>
        </p:spPr>
        <p:txBody>
          <a:bodyPr wrap="square" lIns="91440" tIns="45720" rIns="91440" bIns="45720" rtlCol="0" anchor="t"/>
          <a:lstStyle/>
          <a:p>
            <a:pPr>
              <a:lnSpc>
                <a:spcPct val="100000"/>
              </a:lnSpc>
            </a:pPr>
            <a:r>
              <a:rPr lang="en-US" sz="2800" b="1" dirty="0">
                <a:solidFill>
                  <a:srgbClr val="D3BDA6"/>
                </a:solidFill>
                <a:latin typeface="MiSans" pitchFamily="34" charset="0"/>
                <a:ea typeface="MiSans" pitchFamily="34" charset="-122"/>
                <a:cs typeface="MiSans" pitchFamily="34" charset="-120"/>
              </a:rPr>
              <a:t>01</a:t>
            </a:r>
            <a:endParaRPr lang="en-US" sz="1600" dirty="0"/>
          </a:p>
        </p:txBody>
      </p:sp>
      <p:sp>
        <p:nvSpPr>
          <p:cNvPr id="11" name="Text 8"/>
          <p:cNvSpPr/>
          <p:nvPr/>
        </p:nvSpPr>
        <p:spPr>
          <a:xfrm>
            <a:off x="6385126" y="1236445"/>
            <a:ext cx="4367961"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1A1A1A"/>
                </a:solidFill>
                <a:latin typeface="MiSans" pitchFamily="34" charset="0"/>
                <a:ea typeface="MiSans" pitchFamily="34" charset="-122"/>
                <a:cs typeface="MiSans" pitchFamily="34" charset="-120"/>
              </a:rPr>
              <a:t>AI Output Landscape</a:t>
            </a:r>
            <a:endParaRPr lang="en-US" sz="1600" dirty="0"/>
          </a:p>
        </p:txBody>
      </p:sp>
      <p:sp>
        <p:nvSpPr>
          <p:cNvPr id="12" name="Text 9"/>
          <p:cNvSpPr/>
          <p:nvPr/>
        </p:nvSpPr>
        <p:spPr>
          <a:xfrm>
            <a:off x="5676900" y="1958405"/>
            <a:ext cx="690634" cy="453495"/>
          </a:xfrm>
          <a:prstGeom prst="rect">
            <a:avLst/>
          </a:prstGeom>
          <a:noFill/>
          <a:ln/>
        </p:spPr>
        <p:txBody>
          <a:bodyPr wrap="square" lIns="91440" tIns="45720" rIns="91440" bIns="45720" rtlCol="0" anchor="t"/>
          <a:lstStyle/>
          <a:p>
            <a:pPr>
              <a:lnSpc>
                <a:spcPct val="100000"/>
              </a:lnSpc>
            </a:pPr>
            <a:r>
              <a:rPr lang="en-US" sz="2800" b="1" dirty="0">
                <a:solidFill>
                  <a:srgbClr val="D3BDA6"/>
                </a:solidFill>
                <a:latin typeface="MiSans" pitchFamily="34" charset="0"/>
                <a:ea typeface="MiSans" pitchFamily="34" charset="-122"/>
                <a:cs typeface="MiSans" pitchFamily="34" charset="-120"/>
              </a:rPr>
              <a:t>02</a:t>
            </a:r>
            <a:endParaRPr lang="en-US" sz="1600" dirty="0"/>
          </a:p>
        </p:txBody>
      </p:sp>
      <p:sp>
        <p:nvSpPr>
          <p:cNvPr id="13" name="Text 10"/>
          <p:cNvSpPr/>
          <p:nvPr/>
        </p:nvSpPr>
        <p:spPr>
          <a:xfrm>
            <a:off x="6385126" y="2008352"/>
            <a:ext cx="4367961"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1A1A1A"/>
                </a:solidFill>
                <a:latin typeface="MiSans" pitchFamily="34" charset="0"/>
                <a:ea typeface="MiSans" pitchFamily="34" charset="-122"/>
                <a:cs typeface="MiSans" pitchFamily="34" charset="-120"/>
              </a:rPr>
              <a:t>Cross-Tool Comparison</a:t>
            </a:r>
            <a:endParaRPr lang="en-US" sz="1600" dirty="0"/>
          </a:p>
        </p:txBody>
      </p:sp>
      <p:sp>
        <p:nvSpPr>
          <p:cNvPr id="14" name="Text 11"/>
          <p:cNvSpPr/>
          <p:nvPr/>
        </p:nvSpPr>
        <p:spPr>
          <a:xfrm>
            <a:off x="5676900" y="2730311"/>
            <a:ext cx="690634" cy="453495"/>
          </a:xfrm>
          <a:prstGeom prst="rect">
            <a:avLst/>
          </a:prstGeom>
          <a:noFill/>
          <a:ln/>
        </p:spPr>
        <p:txBody>
          <a:bodyPr wrap="square" lIns="91440" tIns="45720" rIns="91440" bIns="45720" rtlCol="0" anchor="t"/>
          <a:lstStyle/>
          <a:p>
            <a:pPr>
              <a:lnSpc>
                <a:spcPct val="100000"/>
              </a:lnSpc>
            </a:pPr>
            <a:r>
              <a:rPr lang="en-US" sz="2800" b="1" dirty="0">
                <a:solidFill>
                  <a:srgbClr val="D3BDA6"/>
                </a:solidFill>
                <a:latin typeface="MiSans" pitchFamily="34" charset="0"/>
                <a:ea typeface="MiSans" pitchFamily="34" charset="-122"/>
                <a:cs typeface="MiSans" pitchFamily="34" charset="-120"/>
              </a:rPr>
              <a:t>03</a:t>
            </a:r>
            <a:endParaRPr lang="en-US" sz="1600" dirty="0"/>
          </a:p>
        </p:txBody>
      </p:sp>
      <p:sp>
        <p:nvSpPr>
          <p:cNvPr id="15" name="Text 12"/>
          <p:cNvSpPr/>
          <p:nvPr/>
        </p:nvSpPr>
        <p:spPr>
          <a:xfrm>
            <a:off x="6385126" y="2780258"/>
            <a:ext cx="4367961"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1A1A1A"/>
                </a:solidFill>
                <a:latin typeface="MiSans" pitchFamily="34" charset="0"/>
                <a:ea typeface="MiSans" pitchFamily="34" charset="-122"/>
                <a:cs typeface="MiSans" pitchFamily="34" charset="-120"/>
              </a:rPr>
              <a:t>Validation Tactics</a:t>
            </a:r>
            <a:endParaRPr lang="en-US" sz="1600" dirty="0"/>
          </a:p>
        </p:txBody>
      </p:sp>
      <p:sp>
        <p:nvSpPr>
          <p:cNvPr id="16" name="Text 13"/>
          <p:cNvSpPr/>
          <p:nvPr/>
        </p:nvSpPr>
        <p:spPr>
          <a:xfrm>
            <a:off x="5676900" y="3502218"/>
            <a:ext cx="690634" cy="453495"/>
          </a:xfrm>
          <a:prstGeom prst="rect">
            <a:avLst/>
          </a:prstGeom>
          <a:noFill/>
          <a:ln/>
        </p:spPr>
        <p:txBody>
          <a:bodyPr wrap="square" lIns="91440" tIns="45720" rIns="91440" bIns="45720" rtlCol="0" anchor="t"/>
          <a:lstStyle/>
          <a:p>
            <a:pPr>
              <a:lnSpc>
                <a:spcPct val="100000"/>
              </a:lnSpc>
            </a:pPr>
            <a:r>
              <a:rPr lang="en-US" sz="2800" b="1" dirty="0">
                <a:solidFill>
                  <a:srgbClr val="D3BDA6"/>
                </a:solidFill>
                <a:latin typeface="MiSans" pitchFamily="34" charset="0"/>
                <a:ea typeface="MiSans" pitchFamily="34" charset="-122"/>
                <a:cs typeface="MiSans" pitchFamily="34" charset="-120"/>
              </a:rPr>
              <a:t>04</a:t>
            </a:r>
            <a:endParaRPr lang="en-US" sz="1600" dirty="0"/>
          </a:p>
        </p:txBody>
      </p:sp>
      <p:sp>
        <p:nvSpPr>
          <p:cNvPr id="17" name="Text 14"/>
          <p:cNvSpPr/>
          <p:nvPr/>
        </p:nvSpPr>
        <p:spPr>
          <a:xfrm>
            <a:off x="6385126" y="3552165"/>
            <a:ext cx="4367961"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1A1A1A"/>
                </a:solidFill>
                <a:latin typeface="MiSans" pitchFamily="34" charset="0"/>
                <a:ea typeface="MiSans" pitchFamily="34" charset="-122"/>
                <a:cs typeface="MiSans" pitchFamily="34" charset="-120"/>
              </a:rPr>
              <a:t>Prompt Engineering</a:t>
            </a:r>
            <a:endParaRPr lang="en-US" sz="1600" dirty="0"/>
          </a:p>
        </p:txBody>
      </p:sp>
      <p:sp>
        <p:nvSpPr>
          <p:cNvPr id="18" name="Text 15"/>
          <p:cNvSpPr/>
          <p:nvPr/>
        </p:nvSpPr>
        <p:spPr>
          <a:xfrm>
            <a:off x="5676900" y="4274125"/>
            <a:ext cx="690634" cy="453495"/>
          </a:xfrm>
          <a:prstGeom prst="rect">
            <a:avLst/>
          </a:prstGeom>
          <a:noFill/>
          <a:ln/>
        </p:spPr>
        <p:txBody>
          <a:bodyPr wrap="square" lIns="91440" tIns="45720" rIns="91440" bIns="45720" rtlCol="0" anchor="t"/>
          <a:lstStyle/>
          <a:p>
            <a:pPr>
              <a:lnSpc>
                <a:spcPct val="100000"/>
              </a:lnSpc>
            </a:pPr>
            <a:r>
              <a:rPr lang="en-US" sz="2800" b="1" dirty="0">
                <a:solidFill>
                  <a:srgbClr val="D3BDA6"/>
                </a:solidFill>
                <a:latin typeface="MiSans" pitchFamily="34" charset="0"/>
                <a:ea typeface="MiSans" pitchFamily="34" charset="-122"/>
                <a:cs typeface="MiSans" pitchFamily="34" charset="-120"/>
              </a:rPr>
              <a:t>05</a:t>
            </a:r>
            <a:endParaRPr lang="en-US" sz="1600" dirty="0"/>
          </a:p>
        </p:txBody>
      </p:sp>
      <p:sp>
        <p:nvSpPr>
          <p:cNvPr id="19" name="Text 16"/>
          <p:cNvSpPr/>
          <p:nvPr/>
        </p:nvSpPr>
        <p:spPr>
          <a:xfrm>
            <a:off x="6385126" y="4324072"/>
            <a:ext cx="4367961"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1A1A1A"/>
                </a:solidFill>
                <a:latin typeface="MiSans" pitchFamily="34" charset="0"/>
                <a:ea typeface="MiSans" pitchFamily="34" charset="-122"/>
                <a:cs typeface="MiSans" pitchFamily="34" charset="-120"/>
              </a:rPr>
              <a:t>Workflow Integration</a:t>
            </a:r>
            <a:endParaRPr lang="en-US" sz="1600" dirty="0"/>
          </a:p>
        </p:txBody>
      </p:sp>
      <p:sp>
        <p:nvSpPr>
          <p:cNvPr id="20" name="Text 17"/>
          <p:cNvSpPr/>
          <p:nvPr/>
        </p:nvSpPr>
        <p:spPr>
          <a:xfrm>
            <a:off x="5676900" y="5046032"/>
            <a:ext cx="690634" cy="453495"/>
          </a:xfrm>
          <a:prstGeom prst="rect">
            <a:avLst/>
          </a:prstGeom>
          <a:noFill/>
          <a:ln/>
        </p:spPr>
        <p:txBody>
          <a:bodyPr wrap="square" lIns="91440" tIns="45720" rIns="91440" bIns="45720" rtlCol="0" anchor="t"/>
          <a:lstStyle/>
          <a:p>
            <a:pPr>
              <a:lnSpc>
                <a:spcPct val="100000"/>
              </a:lnSpc>
            </a:pPr>
            <a:r>
              <a:rPr lang="en-US" sz="2800" b="1" dirty="0">
                <a:solidFill>
                  <a:srgbClr val="D3BDA6"/>
                </a:solidFill>
                <a:latin typeface="MiSans" pitchFamily="34" charset="0"/>
                <a:ea typeface="MiSans" pitchFamily="34" charset="-122"/>
                <a:cs typeface="MiSans" pitchFamily="34" charset="-120"/>
              </a:rPr>
              <a:t>06</a:t>
            </a:r>
            <a:endParaRPr lang="en-US" sz="1600" dirty="0"/>
          </a:p>
        </p:txBody>
      </p:sp>
      <p:sp>
        <p:nvSpPr>
          <p:cNvPr id="21" name="Text 18"/>
          <p:cNvSpPr/>
          <p:nvPr/>
        </p:nvSpPr>
        <p:spPr>
          <a:xfrm>
            <a:off x="6385126" y="5095978"/>
            <a:ext cx="4367961"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1A1A1A"/>
                </a:solidFill>
                <a:latin typeface="MiSans" pitchFamily="34" charset="0"/>
                <a:ea typeface="MiSans" pitchFamily="34" charset="-122"/>
                <a:cs typeface="MiSans" pitchFamily="34" charset="-120"/>
              </a:rPr>
              <a:t>Hands-On Drills</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7999095" y="-10160"/>
            <a:ext cx="4205605" cy="6868160"/>
          </a:xfrm>
          <a:prstGeom prst="rect">
            <a:avLst/>
          </a:prstGeom>
          <a:gradFill flip="none" rotWithShape="1">
            <a:gsLst>
              <a:gs pos="0">
                <a:srgbClr val="D3BDA6"/>
              </a:gs>
              <a:gs pos="100000">
                <a:srgbClr val="BFA492"/>
              </a:gs>
            </a:gsLst>
            <a:lin ang="2700000" scaled="1"/>
          </a:gradFill>
          <a:ln/>
        </p:spPr>
      </p:sp>
      <p:sp>
        <p:nvSpPr>
          <p:cNvPr id="11" name="Text 9"/>
          <p:cNvSpPr/>
          <p:nvPr/>
        </p:nvSpPr>
        <p:spPr>
          <a:xfrm>
            <a:off x="7999095" y="-10160"/>
            <a:ext cx="4205605" cy="6868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592138"/>
            <a:ext cx="351155" cy="43815"/>
          </a:xfrm>
          <a:prstGeom prst="roundRect">
            <a:avLst>
              <a:gd name="adj" fmla="val 50000"/>
            </a:avLst>
          </a:prstGeom>
          <a:solidFill>
            <a:srgbClr val="D3BDA6"/>
          </a:solidFill>
          <a:ln/>
        </p:spPr>
      </p:sp>
      <p:sp>
        <p:nvSpPr>
          <p:cNvPr id="13" name="Text 11"/>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712153"/>
            <a:ext cx="351155" cy="43815"/>
          </a:xfrm>
          <a:prstGeom prst="roundRect">
            <a:avLst>
              <a:gd name="adj" fmla="val 50000"/>
            </a:avLst>
          </a:prstGeom>
          <a:solidFill>
            <a:srgbClr val="D3BDA6"/>
          </a:solidFill>
          <a:ln/>
        </p:spPr>
      </p:sp>
      <p:sp>
        <p:nvSpPr>
          <p:cNvPr id="15" name="Text 13"/>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11456035" y="832168"/>
            <a:ext cx="351155" cy="43815"/>
          </a:xfrm>
          <a:prstGeom prst="roundRect">
            <a:avLst>
              <a:gd name="adj" fmla="val 50000"/>
            </a:avLst>
          </a:prstGeom>
          <a:solidFill>
            <a:srgbClr val="D3BDA6"/>
          </a:solidFill>
          <a:ln/>
        </p:spPr>
      </p:sp>
      <p:sp>
        <p:nvSpPr>
          <p:cNvPr id="17" name="Text 15"/>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Summarization Shootout</a:t>
            </a:r>
            <a:endParaRPr lang="en-US" sz="1600" dirty="0"/>
          </a:p>
        </p:txBody>
      </p:sp>
      <p:sp>
        <p:nvSpPr>
          <p:cNvPr id="19" name="Shape 17"/>
          <p:cNvSpPr/>
          <p:nvPr/>
        </p:nvSpPr>
        <p:spPr>
          <a:xfrm>
            <a:off x="1285240" y="1640205"/>
            <a:ext cx="9418320" cy="4297680"/>
          </a:xfrm>
          <a:prstGeom prst="roundRect">
            <a:avLst>
              <a:gd name="adj" fmla="val 4609"/>
            </a:avLst>
          </a:prstGeom>
          <a:solidFill>
            <a:srgbClr val="FFFFFF"/>
          </a:solidFill>
          <a:ln w="19050">
            <a:solidFill>
              <a:srgbClr val="D3BDA6"/>
            </a:solidFill>
            <a:prstDash val="solid"/>
          </a:ln>
        </p:spPr>
      </p:sp>
      <p:sp>
        <p:nvSpPr>
          <p:cNvPr id="20" name="Text 18"/>
          <p:cNvSpPr/>
          <p:nvPr/>
        </p:nvSpPr>
        <p:spPr>
          <a:xfrm>
            <a:off x="1285240" y="1640205"/>
            <a:ext cx="9418320" cy="429768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0" descr="https://kimi-img.moonshot.cn/pub/slides/slides_tmpl/image/25-09-28-15:22:05-d3ce478s8jdo4os5dcvg.png"/>
          <p:cNvPicPr>
            <a:picLocks noChangeAspect="1"/>
          </p:cNvPicPr>
          <p:nvPr/>
        </p:nvPicPr>
        <p:blipFill>
          <a:blip r:embed="rId3"/>
          <a:srcRect t="90" b="90"/>
          <a:stretch/>
        </p:blipFill>
        <p:spPr>
          <a:xfrm>
            <a:off x="6145530" y="1991360"/>
            <a:ext cx="4343400" cy="3510915"/>
          </a:xfrm>
          <a:prstGeom prst="rect">
            <a:avLst/>
          </a:prstGeom>
        </p:spPr>
      </p:pic>
      <p:sp>
        <p:nvSpPr>
          <p:cNvPr id="22" name="Text 19"/>
          <p:cNvSpPr/>
          <p:nvPr/>
        </p:nvSpPr>
        <p:spPr>
          <a:xfrm>
            <a:off x="1773555" y="2047875"/>
            <a:ext cx="388112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000000"/>
                </a:solidFill>
                <a:latin typeface="MiSans" pitchFamily="34" charset="0"/>
                <a:ea typeface="MiSans" pitchFamily="34" charset="-122"/>
                <a:cs typeface="MiSans" pitchFamily="34" charset="-120"/>
              </a:rPr>
              <a:t>Team Exercise</a:t>
            </a:r>
            <a:endParaRPr lang="en-US" sz="1600" dirty="0"/>
          </a:p>
        </p:txBody>
      </p:sp>
      <p:sp>
        <p:nvSpPr>
          <p:cNvPr id="23" name="Text 20"/>
          <p:cNvSpPr/>
          <p:nvPr/>
        </p:nvSpPr>
        <p:spPr>
          <a:xfrm>
            <a:off x="1773555" y="2924175"/>
            <a:ext cx="3881120" cy="2496542"/>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Teams summarize a 3,000-word article with three AI tools, then merge the best parts into one concise, accurate abstract. Record accuracy, clarity, and time spent to experience the benefits of comparative evaluation.</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4665345" y="1460500"/>
            <a:ext cx="720000" cy="720000"/>
          </a:xfrm>
          <a:prstGeom prst="roundRect">
            <a:avLst>
              <a:gd name="adj" fmla="val 16667"/>
            </a:avLst>
          </a:prstGeom>
          <a:solidFill>
            <a:srgbClr val="D3BDA6"/>
          </a:solidFill>
          <a:ln w="12700">
            <a:solidFill>
              <a:srgbClr val="FFFFFF"/>
            </a:solidFill>
            <a:prstDash val="solid"/>
          </a:ln>
        </p:spPr>
      </p:sp>
      <p:sp>
        <p:nvSpPr>
          <p:cNvPr id="5" name="Text 3"/>
          <p:cNvSpPr/>
          <p:nvPr/>
        </p:nvSpPr>
        <p:spPr>
          <a:xfrm>
            <a:off x="4665345" y="1460500"/>
            <a:ext cx="720000" cy="7200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4655185" y="2941955"/>
            <a:ext cx="720000" cy="720000"/>
          </a:xfrm>
          <a:prstGeom prst="roundRect">
            <a:avLst>
              <a:gd name="adj" fmla="val 16667"/>
            </a:avLst>
          </a:prstGeom>
          <a:solidFill>
            <a:srgbClr val="D3BDA6"/>
          </a:solidFill>
          <a:ln/>
        </p:spPr>
      </p:sp>
      <p:sp>
        <p:nvSpPr>
          <p:cNvPr id="7" name="Text 5"/>
          <p:cNvSpPr/>
          <p:nvPr/>
        </p:nvSpPr>
        <p:spPr>
          <a:xfrm>
            <a:off x="4655185" y="2941955"/>
            <a:ext cx="720000" cy="7200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4644390" y="4516120"/>
            <a:ext cx="720000" cy="720000"/>
          </a:xfrm>
          <a:prstGeom prst="roundRect">
            <a:avLst>
              <a:gd name="adj" fmla="val 16667"/>
            </a:avLst>
          </a:prstGeom>
          <a:solidFill>
            <a:srgbClr val="D3BDA6"/>
          </a:solidFill>
          <a:ln/>
        </p:spPr>
      </p:sp>
      <p:sp>
        <p:nvSpPr>
          <p:cNvPr id="9" name="Text 7"/>
          <p:cNvSpPr/>
          <p:nvPr/>
        </p:nvSpPr>
        <p:spPr>
          <a:xfrm>
            <a:off x="4644390" y="4516120"/>
            <a:ext cx="720000" cy="720000"/>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0" descr="https://kimi-img.moonshot.cn/pub/slides/slides_tmpl/image/25-09-28-15:22:13-d3ce498s8jdo4os5ddd0.png"/>
          <p:cNvPicPr>
            <a:picLocks noChangeAspect="1"/>
          </p:cNvPicPr>
          <p:nvPr/>
        </p:nvPicPr>
        <p:blipFill>
          <a:blip r:embed="rId3"/>
          <a:stretch>
            <a:fillRect/>
          </a:stretch>
        </p:blipFill>
        <p:spPr>
          <a:xfrm>
            <a:off x="4806315" y="1600835"/>
            <a:ext cx="438785" cy="438785"/>
          </a:xfrm>
          <a:prstGeom prst="rect">
            <a:avLst/>
          </a:prstGeom>
        </p:spPr>
      </p:pic>
      <p:pic>
        <p:nvPicPr>
          <p:cNvPr id="11" name="Image 1" descr="https://kimi-img.moonshot.cn/pub/slides/slides_tmpl/image/25-09-28-15:22:14-d3ce49gs8jdo4os5dddg.png"/>
          <p:cNvPicPr>
            <a:picLocks noChangeAspect="1"/>
          </p:cNvPicPr>
          <p:nvPr/>
        </p:nvPicPr>
        <p:blipFill>
          <a:blip r:embed="rId4"/>
          <a:stretch>
            <a:fillRect/>
          </a:stretch>
        </p:blipFill>
        <p:spPr>
          <a:xfrm>
            <a:off x="4824730" y="3108325"/>
            <a:ext cx="384175" cy="384175"/>
          </a:xfrm>
          <a:prstGeom prst="rect">
            <a:avLst/>
          </a:prstGeom>
        </p:spPr>
      </p:pic>
      <p:pic>
        <p:nvPicPr>
          <p:cNvPr id="12" name="Image 2" descr="https://kimi-img.moonshot.cn/pub/slides/slides_tmpl/image/25-09-28-15:22:14-d3ce49gs8jdo4os5dde0.png"/>
          <p:cNvPicPr>
            <a:picLocks noChangeAspect="1"/>
          </p:cNvPicPr>
          <p:nvPr/>
        </p:nvPicPr>
        <p:blipFill>
          <a:blip r:embed="rId5"/>
          <a:stretch>
            <a:fillRect/>
          </a:stretch>
        </p:blipFill>
        <p:spPr>
          <a:xfrm>
            <a:off x="4794885" y="4682490"/>
            <a:ext cx="384175" cy="384175"/>
          </a:xfrm>
          <a:prstGeom prst="rect">
            <a:avLst/>
          </a:prstGeom>
        </p:spPr>
      </p:pic>
      <p:sp>
        <p:nvSpPr>
          <p:cNvPr id="13" name="Text 8"/>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Code QA Challenge</a:t>
            </a:r>
            <a:endParaRPr lang="en-US" sz="1600" dirty="0"/>
          </a:p>
        </p:txBody>
      </p:sp>
      <p:sp>
        <p:nvSpPr>
          <p:cNvPr id="14" name="Shape 9"/>
          <p:cNvSpPr/>
          <p:nvPr/>
        </p:nvSpPr>
        <p:spPr>
          <a:xfrm>
            <a:off x="1136197" y="1356360"/>
            <a:ext cx="3056708" cy="2950210"/>
          </a:xfrm>
          <a:prstGeom prst="rect">
            <a:avLst/>
          </a:prstGeom>
          <a:gradFill flip="none" rotWithShape="1">
            <a:gsLst>
              <a:gs pos="0">
                <a:srgbClr val="F4F4F4"/>
              </a:gs>
              <a:gs pos="80000">
                <a:srgbClr val="FFFFFF"/>
              </a:gs>
              <a:gs pos="100000">
                <a:srgbClr val="FFFFFF"/>
              </a:gs>
            </a:gsLst>
            <a:lin ang="2700000" scaled="1"/>
          </a:gradFill>
          <a:ln w="6350">
            <a:solidFill>
              <a:srgbClr val="F4F4F4"/>
            </a:solidFill>
            <a:prstDash val="solid"/>
          </a:ln>
          <a:effectLst>
            <a:outerShdw blurRad="279400" dist="71842" dir="2700000" algn="bl" rotWithShape="0">
              <a:srgbClr val="000000">
                <a:alpha val="10196"/>
              </a:srgbClr>
            </a:outerShdw>
          </a:effectLst>
        </p:spPr>
      </p:sp>
      <p:sp>
        <p:nvSpPr>
          <p:cNvPr id="15" name="Text 10"/>
          <p:cNvSpPr/>
          <p:nvPr/>
        </p:nvSpPr>
        <p:spPr>
          <a:xfrm>
            <a:off x="1136197" y="1356360"/>
            <a:ext cx="3056708" cy="2950210"/>
          </a:xfrm>
          <a:prstGeom prst="rect">
            <a:avLst/>
          </a:prstGeom>
          <a:noFill/>
          <a:ln/>
        </p:spPr>
        <p:txBody>
          <a:bodyPr wrap="square" lIns="45720" tIns="91440" rIns="91440" bIns="45720" rtlCol="0" anchor="ctr"/>
          <a:lstStyle/>
          <a:p>
            <a:pPr>
              <a:lnSpc>
                <a:spcPct val="100000"/>
              </a:lnSpc>
            </a:pPr>
            <a:endParaRPr lang="en-US" sz="1600" dirty="0"/>
          </a:p>
        </p:txBody>
      </p:sp>
      <p:pic>
        <p:nvPicPr>
          <p:cNvPr id="16" name="Image 3" descr="https://kimi-img.moonshot.cn/pub/slides/slides_tmpl/image/25-09-28-15:22:16-d3ce4a0s8jdo4os5ddgg.png"/>
          <p:cNvPicPr>
            <a:picLocks noChangeAspect="1"/>
          </p:cNvPicPr>
          <p:nvPr/>
        </p:nvPicPr>
        <p:blipFill>
          <a:blip r:embed="rId6"/>
          <a:srcRect t="81" b="81"/>
          <a:stretch/>
        </p:blipFill>
        <p:spPr>
          <a:xfrm>
            <a:off x="1324360" y="1538064"/>
            <a:ext cx="2680382" cy="2586502"/>
          </a:xfrm>
          <a:prstGeom prst="rect">
            <a:avLst/>
          </a:prstGeom>
        </p:spPr>
      </p:pic>
      <p:pic>
        <p:nvPicPr>
          <p:cNvPr id="17" name="Image 4" descr="https://kimi-img.moonshot.cn/pub/slides/slides_tmpl/image/25-09-28-15:22:15-d3ce49os8jdo4os5ddeg.png"/>
          <p:cNvPicPr>
            <a:picLocks noChangeAspect="1"/>
          </p:cNvPicPr>
          <p:nvPr/>
        </p:nvPicPr>
        <p:blipFill>
          <a:blip r:embed="rId7"/>
          <a:srcRect t="33727"/>
          <a:stretch/>
        </p:blipFill>
        <p:spPr>
          <a:xfrm rot="16200000">
            <a:off x="486094" y="1660301"/>
            <a:ext cx="838893" cy="1684590"/>
          </a:xfrm>
          <a:prstGeom prst="rect">
            <a:avLst/>
          </a:prstGeom>
        </p:spPr>
      </p:pic>
      <p:sp>
        <p:nvSpPr>
          <p:cNvPr id="18" name="Shape 11"/>
          <p:cNvSpPr/>
          <p:nvPr/>
        </p:nvSpPr>
        <p:spPr>
          <a:xfrm>
            <a:off x="5711190" y="1659255"/>
            <a:ext cx="0" cy="4500000"/>
          </a:xfrm>
          <a:prstGeom prst="line">
            <a:avLst/>
          </a:prstGeom>
          <a:noFill/>
          <a:ln w="12700">
            <a:solidFill>
              <a:srgbClr val="D3BDA6"/>
            </a:solidFill>
            <a:prstDash val="dash"/>
            <a:headEnd type="none"/>
            <a:tailEnd type="none"/>
          </a:ln>
        </p:spPr>
      </p:sp>
      <p:sp>
        <p:nvSpPr>
          <p:cNvPr id="19" name="Shape 12"/>
          <p:cNvSpPr/>
          <p:nvPr/>
        </p:nvSpPr>
        <p:spPr>
          <a:xfrm>
            <a:off x="5635625" y="1631950"/>
            <a:ext cx="180000" cy="180000"/>
          </a:xfrm>
          <a:prstGeom prst="ellipse">
            <a:avLst/>
          </a:prstGeom>
          <a:solidFill>
            <a:srgbClr val="D3BDA6"/>
          </a:solidFill>
          <a:ln/>
        </p:spPr>
      </p:sp>
      <p:sp>
        <p:nvSpPr>
          <p:cNvPr id="20" name="Text 13"/>
          <p:cNvSpPr/>
          <p:nvPr/>
        </p:nvSpPr>
        <p:spPr>
          <a:xfrm>
            <a:off x="5635625" y="1631950"/>
            <a:ext cx="180000" cy="18000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4"/>
          <p:cNvSpPr/>
          <p:nvPr/>
        </p:nvSpPr>
        <p:spPr>
          <a:xfrm>
            <a:off x="5621655" y="3260725"/>
            <a:ext cx="180000" cy="180000"/>
          </a:xfrm>
          <a:prstGeom prst="ellipse">
            <a:avLst/>
          </a:prstGeom>
          <a:solidFill>
            <a:srgbClr val="D3BDA6"/>
          </a:solidFill>
          <a:ln/>
        </p:spPr>
      </p:sp>
      <p:sp>
        <p:nvSpPr>
          <p:cNvPr id="22" name="Text 15"/>
          <p:cNvSpPr/>
          <p:nvPr/>
        </p:nvSpPr>
        <p:spPr>
          <a:xfrm>
            <a:off x="5621655" y="3260725"/>
            <a:ext cx="180000" cy="18000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16"/>
          <p:cNvSpPr/>
          <p:nvPr/>
        </p:nvSpPr>
        <p:spPr>
          <a:xfrm>
            <a:off x="5610860" y="4834255"/>
            <a:ext cx="180000" cy="180000"/>
          </a:xfrm>
          <a:prstGeom prst="ellipse">
            <a:avLst/>
          </a:prstGeom>
          <a:solidFill>
            <a:srgbClr val="D3BDA6"/>
          </a:solidFill>
          <a:ln/>
        </p:spPr>
      </p:sp>
      <p:sp>
        <p:nvSpPr>
          <p:cNvPr id="24" name="Text 17"/>
          <p:cNvSpPr/>
          <p:nvPr/>
        </p:nvSpPr>
        <p:spPr>
          <a:xfrm>
            <a:off x="5610860" y="4834255"/>
            <a:ext cx="180000" cy="18000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18"/>
          <p:cNvSpPr/>
          <p:nvPr/>
        </p:nvSpPr>
        <p:spPr>
          <a:xfrm rot="5400000">
            <a:off x="5333365" y="1772285"/>
            <a:ext cx="179705" cy="95885"/>
          </a:xfrm>
          <a:prstGeom prst="triangle">
            <a:avLst>
              <a:gd name="adj" fmla="val 50000"/>
            </a:avLst>
          </a:prstGeom>
          <a:solidFill>
            <a:srgbClr val="D3BDA6"/>
          </a:solidFill>
          <a:ln/>
        </p:spPr>
      </p:sp>
      <p:sp>
        <p:nvSpPr>
          <p:cNvPr id="26" name="Text 19"/>
          <p:cNvSpPr/>
          <p:nvPr/>
        </p:nvSpPr>
        <p:spPr>
          <a:xfrm rot="5400000">
            <a:off x="5333365" y="1772285"/>
            <a:ext cx="179705" cy="95885"/>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0"/>
          <p:cNvSpPr/>
          <p:nvPr/>
        </p:nvSpPr>
        <p:spPr>
          <a:xfrm rot="5400000">
            <a:off x="5323205" y="3254375"/>
            <a:ext cx="179705" cy="95885"/>
          </a:xfrm>
          <a:prstGeom prst="triangle">
            <a:avLst>
              <a:gd name="adj" fmla="val 50000"/>
            </a:avLst>
          </a:prstGeom>
          <a:solidFill>
            <a:srgbClr val="D3BDA6"/>
          </a:solidFill>
          <a:ln/>
        </p:spPr>
      </p:sp>
      <p:sp>
        <p:nvSpPr>
          <p:cNvPr id="28" name="Text 21"/>
          <p:cNvSpPr/>
          <p:nvPr/>
        </p:nvSpPr>
        <p:spPr>
          <a:xfrm rot="5400000">
            <a:off x="5323205" y="3254375"/>
            <a:ext cx="179705" cy="95885"/>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2"/>
          <p:cNvSpPr/>
          <p:nvPr/>
        </p:nvSpPr>
        <p:spPr>
          <a:xfrm rot="5400000">
            <a:off x="5312410" y="4827905"/>
            <a:ext cx="179705" cy="95885"/>
          </a:xfrm>
          <a:prstGeom prst="triangle">
            <a:avLst>
              <a:gd name="adj" fmla="val 50000"/>
            </a:avLst>
          </a:prstGeom>
          <a:solidFill>
            <a:srgbClr val="D3BDA6"/>
          </a:solidFill>
          <a:ln/>
        </p:spPr>
      </p:sp>
      <p:sp>
        <p:nvSpPr>
          <p:cNvPr id="30" name="Text 23"/>
          <p:cNvSpPr/>
          <p:nvPr/>
        </p:nvSpPr>
        <p:spPr>
          <a:xfrm rot="5400000">
            <a:off x="5312410" y="4827905"/>
            <a:ext cx="179705" cy="95885"/>
          </a:xfrm>
          <a:prstGeom prst="rect">
            <a:avLst/>
          </a:prstGeom>
          <a:noFill/>
          <a:ln/>
        </p:spPr>
        <p:txBody>
          <a:bodyPr wrap="square" lIns="45720" tIns="91440" rIns="91440" bIns="45720" rtlCol="0" anchor="ctr"/>
          <a:lstStyle/>
          <a:p>
            <a:pPr>
              <a:lnSpc>
                <a:spcPct val="100000"/>
              </a:lnSpc>
            </a:pPr>
            <a:endParaRPr lang="en-US" sz="1600" dirty="0"/>
          </a:p>
        </p:txBody>
      </p:sp>
      <p:pic>
        <p:nvPicPr>
          <p:cNvPr id="31" name="Image 5" descr="https://kimi-img.moonshot.cn/pub/slides/slides_tmpl/image/25-09-28-15:22:15-d3ce49os8jdo4os5ddfg.png"/>
          <p:cNvPicPr>
            <a:picLocks noChangeAspect="1"/>
          </p:cNvPicPr>
          <p:nvPr/>
        </p:nvPicPr>
        <p:blipFill>
          <a:blip r:embed="rId8"/>
          <a:stretch>
            <a:fillRect/>
          </a:stretch>
        </p:blipFill>
        <p:spPr>
          <a:xfrm>
            <a:off x="0" y="3931920"/>
            <a:ext cx="694690" cy="2926080"/>
          </a:xfrm>
          <a:prstGeom prst="rect">
            <a:avLst/>
          </a:prstGeom>
        </p:spPr>
      </p:pic>
      <p:sp>
        <p:nvSpPr>
          <p:cNvPr id="32" name="Text 24"/>
          <p:cNvSpPr/>
          <p:nvPr/>
        </p:nvSpPr>
        <p:spPr>
          <a:xfrm>
            <a:off x="6120765" y="1521460"/>
            <a:ext cx="537146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Code Review</a:t>
            </a:r>
            <a:endParaRPr lang="en-US" sz="1600" dirty="0"/>
          </a:p>
        </p:txBody>
      </p:sp>
      <p:sp>
        <p:nvSpPr>
          <p:cNvPr id="33" name="Text 25"/>
          <p:cNvSpPr/>
          <p:nvPr/>
        </p:nvSpPr>
        <p:spPr>
          <a:xfrm>
            <a:off x="6120765" y="1847215"/>
            <a:ext cx="537146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Learners receive AI-generated Python for CSV cleaning, then must find and fix hidden bugs, security flaws, and inefficiencies. Document validation steps to reinforce rigorous testing.</a:t>
            </a:r>
            <a:endParaRPr lang="en-US" sz="1600" dirty="0"/>
          </a:p>
        </p:txBody>
      </p:sp>
      <p:sp>
        <p:nvSpPr>
          <p:cNvPr id="34" name="Text 26"/>
          <p:cNvSpPr/>
          <p:nvPr/>
        </p:nvSpPr>
        <p:spPr>
          <a:xfrm>
            <a:off x="467360" y="4594225"/>
            <a:ext cx="413258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Bug Identification</a:t>
            </a:r>
            <a:endParaRPr lang="en-US" sz="1600" dirty="0"/>
          </a:p>
        </p:txBody>
      </p:sp>
      <p:sp>
        <p:nvSpPr>
          <p:cNvPr id="35" name="Text 27"/>
          <p:cNvSpPr/>
          <p:nvPr/>
        </p:nvSpPr>
        <p:spPr>
          <a:xfrm>
            <a:off x="467360" y="4941570"/>
            <a:ext cx="4132580"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Identify and document specific bugs in the AI-generated code. This step ensures that learners understand common issues and how to address them.</a:t>
            </a:r>
            <a:endParaRPr lang="en-US" sz="1600" dirty="0"/>
          </a:p>
        </p:txBody>
      </p:sp>
      <p:sp>
        <p:nvSpPr>
          <p:cNvPr id="36" name="Text 28"/>
          <p:cNvSpPr/>
          <p:nvPr/>
        </p:nvSpPr>
        <p:spPr>
          <a:xfrm>
            <a:off x="6120765" y="3139440"/>
            <a:ext cx="537146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Security Flaws</a:t>
            </a:r>
            <a:endParaRPr lang="en-US" sz="1600" dirty="0"/>
          </a:p>
        </p:txBody>
      </p:sp>
      <p:sp>
        <p:nvSpPr>
          <p:cNvPr id="37" name="Text 29"/>
          <p:cNvSpPr/>
          <p:nvPr/>
        </p:nvSpPr>
        <p:spPr>
          <a:xfrm>
            <a:off x="6120765" y="3465195"/>
            <a:ext cx="5371465"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Check for security vulnerabilities in the code. Ensure that any identified flaws are fixed to prevent potential security risks.</a:t>
            </a:r>
            <a:endParaRPr lang="en-US" sz="1600" dirty="0"/>
          </a:p>
        </p:txBody>
      </p:sp>
      <p:sp>
        <p:nvSpPr>
          <p:cNvPr id="38" name="Text 30"/>
          <p:cNvSpPr/>
          <p:nvPr/>
        </p:nvSpPr>
        <p:spPr>
          <a:xfrm>
            <a:off x="6120765" y="4757420"/>
            <a:ext cx="537146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Efficiency Improvements</a:t>
            </a:r>
            <a:endParaRPr lang="en-US" sz="1600" dirty="0"/>
          </a:p>
        </p:txBody>
      </p:sp>
      <p:sp>
        <p:nvSpPr>
          <p:cNvPr id="39" name="Text 31"/>
          <p:cNvSpPr/>
          <p:nvPr/>
        </p:nvSpPr>
        <p:spPr>
          <a:xfrm>
            <a:off x="6120765" y="5083175"/>
            <a:ext cx="5371465"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Optimize the code for better performance. Document the changes made and their impact on runtime and readability.</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Ethics &amp; Next Steps</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07</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620078" y="3926205"/>
            <a:ext cx="3794400" cy="2423160"/>
          </a:xfrm>
          <a:prstGeom prst="roundRect">
            <a:avLst>
              <a:gd name="adj" fmla="val 3459"/>
            </a:avLst>
          </a:prstGeom>
          <a:solidFill>
            <a:srgbClr val="FFFFFF"/>
          </a:solidFill>
          <a:ln w="19050">
            <a:solidFill>
              <a:srgbClr val="D3BDA6"/>
            </a:solidFill>
            <a:prstDash val="solid"/>
          </a:ln>
        </p:spPr>
      </p:sp>
      <p:sp>
        <p:nvSpPr>
          <p:cNvPr id="11" name="Text 9"/>
          <p:cNvSpPr/>
          <p:nvPr/>
        </p:nvSpPr>
        <p:spPr>
          <a:xfrm>
            <a:off x="620078" y="3926205"/>
            <a:ext cx="3794400" cy="2423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592138"/>
            <a:ext cx="351155" cy="43815"/>
          </a:xfrm>
          <a:prstGeom prst="roundRect">
            <a:avLst>
              <a:gd name="adj" fmla="val 50000"/>
            </a:avLst>
          </a:prstGeom>
          <a:solidFill>
            <a:srgbClr val="D3BDA6"/>
          </a:solidFill>
          <a:ln/>
        </p:spPr>
      </p:sp>
      <p:sp>
        <p:nvSpPr>
          <p:cNvPr id="13" name="Text 11"/>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712153"/>
            <a:ext cx="351155" cy="43815"/>
          </a:xfrm>
          <a:prstGeom prst="roundRect">
            <a:avLst>
              <a:gd name="adj" fmla="val 50000"/>
            </a:avLst>
          </a:prstGeom>
          <a:solidFill>
            <a:srgbClr val="D3BDA6"/>
          </a:solidFill>
          <a:ln/>
        </p:spPr>
      </p:sp>
      <p:sp>
        <p:nvSpPr>
          <p:cNvPr id="15" name="Text 13"/>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11456035" y="832168"/>
            <a:ext cx="351155" cy="43815"/>
          </a:xfrm>
          <a:prstGeom prst="roundRect">
            <a:avLst>
              <a:gd name="adj" fmla="val 50000"/>
            </a:avLst>
          </a:prstGeom>
          <a:solidFill>
            <a:srgbClr val="D3BDA6"/>
          </a:solidFill>
          <a:ln/>
        </p:spPr>
      </p:sp>
      <p:sp>
        <p:nvSpPr>
          <p:cNvPr id="17" name="Text 15"/>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Bias &amp; Transparency Duties</a:t>
            </a:r>
            <a:endParaRPr lang="en-US" sz="1600" dirty="0"/>
          </a:p>
        </p:txBody>
      </p:sp>
      <p:sp>
        <p:nvSpPr>
          <p:cNvPr id="19" name="Shape 17"/>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20" name="Text 18"/>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0" descr="https://kimi-img.moonshot.cn/pub/slides/slides_tmpl/image/25-09-28-15:22:09-d3ce488s8jdo4os5dd60.png"/>
          <p:cNvPicPr>
            <a:picLocks noChangeAspect="1"/>
          </p:cNvPicPr>
          <p:nvPr/>
        </p:nvPicPr>
        <p:blipFill>
          <a:blip r:embed="rId3"/>
          <a:srcRect t="73" b="73"/>
          <a:stretch/>
        </p:blipFill>
        <p:spPr>
          <a:xfrm>
            <a:off x="4572000" y="3926205"/>
            <a:ext cx="7010400" cy="2422800"/>
          </a:xfrm>
          <a:prstGeom prst="roundRect">
            <a:avLst>
              <a:gd name="adj" fmla="val 4640"/>
            </a:avLst>
          </a:prstGeom>
        </p:spPr>
      </p:pic>
      <p:pic>
        <p:nvPicPr>
          <p:cNvPr id="22" name="Image 1" descr="https://kimi-img.moonshot.cn/pub/slides/slides_tmpl/image/25-09-28-15:22:09-d3ce488s8jdo4os5dd40.png"/>
          <p:cNvPicPr>
            <a:picLocks noChangeAspect="1"/>
          </p:cNvPicPr>
          <p:nvPr/>
        </p:nvPicPr>
        <p:blipFill>
          <a:blip r:embed="rId4"/>
          <a:srcRect t="82" b="82"/>
          <a:stretch/>
        </p:blipFill>
        <p:spPr>
          <a:xfrm>
            <a:off x="620078" y="1488440"/>
            <a:ext cx="3794760" cy="2319020"/>
          </a:xfrm>
          <a:prstGeom prst="roundRect">
            <a:avLst>
              <a:gd name="adj" fmla="val 5240"/>
            </a:avLst>
          </a:prstGeom>
        </p:spPr>
      </p:pic>
      <p:sp>
        <p:nvSpPr>
          <p:cNvPr id="23" name="Shape 19"/>
          <p:cNvSpPr/>
          <p:nvPr/>
        </p:nvSpPr>
        <p:spPr>
          <a:xfrm>
            <a:off x="4576763" y="1489075"/>
            <a:ext cx="6995160" cy="2318385"/>
          </a:xfrm>
          <a:prstGeom prst="roundRect">
            <a:avLst>
              <a:gd name="adj" fmla="val 6272"/>
            </a:avLst>
          </a:prstGeom>
          <a:solidFill>
            <a:srgbClr val="D3BDA6"/>
          </a:solidFill>
          <a:ln/>
        </p:spPr>
      </p:sp>
      <p:sp>
        <p:nvSpPr>
          <p:cNvPr id="24" name="Text 20"/>
          <p:cNvSpPr/>
          <p:nvPr/>
        </p:nvSpPr>
        <p:spPr>
          <a:xfrm>
            <a:off x="4576763" y="1489075"/>
            <a:ext cx="6995160" cy="2318385"/>
          </a:xfrm>
          <a:prstGeom prst="rect">
            <a:avLst/>
          </a:prstGeom>
          <a:noFill/>
          <a:ln/>
        </p:spPr>
        <p:txBody>
          <a:bodyPr wrap="square" lIns="45720" tIns="91440" rIns="91440" bIns="45720" rtlCol="0" anchor="ctr"/>
          <a:lstStyle/>
          <a:p>
            <a:pPr>
              <a:lnSpc>
                <a:spcPct val="100000"/>
              </a:lnSpc>
            </a:pPr>
            <a:endParaRPr lang="en-US" sz="1600" dirty="0"/>
          </a:p>
        </p:txBody>
      </p:sp>
      <p:sp>
        <p:nvSpPr>
          <p:cNvPr id="25" name="Text 21"/>
          <p:cNvSpPr/>
          <p:nvPr/>
        </p:nvSpPr>
        <p:spPr>
          <a:xfrm>
            <a:off x="4773930" y="1744345"/>
            <a:ext cx="644144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Bias Audit</a:t>
            </a:r>
            <a:endParaRPr lang="en-US" sz="1600" dirty="0"/>
          </a:p>
        </p:txBody>
      </p:sp>
      <p:sp>
        <p:nvSpPr>
          <p:cNvPr id="26" name="Text 22"/>
          <p:cNvSpPr/>
          <p:nvPr/>
        </p:nvSpPr>
        <p:spPr>
          <a:xfrm>
            <a:off x="4773930" y="2158365"/>
            <a:ext cx="6439574"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Audit AI outputs for gender, racial, or cultural bias, especially in sensitive areas like hiring or lending. Ensure fairness and avoid discriminatory outcomes.</a:t>
            </a:r>
            <a:endParaRPr lang="en-US" sz="1600" dirty="0"/>
          </a:p>
        </p:txBody>
      </p:sp>
      <p:sp>
        <p:nvSpPr>
          <p:cNvPr id="27" name="Text 23"/>
          <p:cNvSpPr/>
          <p:nvPr/>
        </p:nvSpPr>
        <p:spPr>
          <a:xfrm>
            <a:off x="734695" y="3999865"/>
            <a:ext cx="348551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Transparency Logs</a:t>
            </a:r>
            <a:endParaRPr lang="en-US" sz="1600" dirty="0"/>
          </a:p>
        </p:txBody>
      </p:sp>
      <p:sp>
        <p:nvSpPr>
          <p:cNvPr id="28" name="Text 24"/>
          <p:cNvSpPr/>
          <p:nvPr/>
        </p:nvSpPr>
        <p:spPr>
          <a:xfrm>
            <a:off x="734695" y="4307205"/>
            <a:ext cx="3484505"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Maintain logs of model versions, prompts, and human overrides to satisfy regulatory audits and build stakeholder trust through demonstrable accountability.</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28-15:22:17-d3ce4a8s8jdo4os5ddig.jpeg"/>
          <p:cNvPicPr>
            <a:picLocks noChangeAspect="1"/>
          </p:cNvPicPr>
          <p:nvPr/>
        </p:nvPicPr>
        <p:blipFill>
          <a:blip r:embed="rId3"/>
          <a:srcRect l="28012" t="7813" r="22500" b="7813"/>
          <a:stretch/>
        </p:blipFill>
        <p:spPr>
          <a:xfrm>
            <a:off x="7106285" y="0"/>
            <a:ext cx="5085715" cy="6858000"/>
          </a:xfrm>
          <a:prstGeom prst="rect">
            <a:avLst/>
          </a:prstGeom>
        </p:spPr>
      </p:pic>
      <p:sp>
        <p:nvSpPr>
          <p:cNvPr id="5" name="Shape 2"/>
          <p:cNvSpPr/>
          <p:nvPr/>
        </p:nvSpPr>
        <p:spPr>
          <a:xfrm>
            <a:off x="7106285" y="0"/>
            <a:ext cx="5085715" cy="6858000"/>
          </a:xfrm>
          <a:prstGeom prst="rect">
            <a:avLst/>
          </a:prstGeom>
          <a:solidFill>
            <a:srgbClr val="D3BDA6">
              <a:alpha val="90980"/>
            </a:srgbClr>
          </a:solidFill>
          <a:ln/>
        </p:spPr>
      </p:sp>
      <p:sp>
        <p:nvSpPr>
          <p:cNvPr id="6" name="Text 3"/>
          <p:cNvSpPr/>
          <p:nvPr/>
        </p:nvSpPr>
        <p:spPr>
          <a:xfrm>
            <a:off x="7106285" y="0"/>
            <a:ext cx="5085715" cy="68580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6315563" y="3986823"/>
            <a:ext cx="1014730" cy="1014730"/>
          </a:xfrm>
          <a:prstGeom prst="ellipse">
            <a:avLst/>
          </a:prstGeom>
          <a:solidFill>
            <a:srgbClr val="865F24"/>
          </a:solidFill>
          <a:ln w="31750">
            <a:solidFill>
              <a:srgbClr val="FFFFFF"/>
            </a:solidFill>
            <a:prstDash val="solid"/>
          </a:ln>
        </p:spPr>
      </p:sp>
      <p:sp>
        <p:nvSpPr>
          <p:cNvPr id="8" name="Text 5"/>
          <p:cNvSpPr/>
          <p:nvPr/>
        </p:nvSpPr>
        <p:spPr>
          <a:xfrm>
            <a:off x="6315563" y="3986823"/>
            <a:ext cx="1014730" cy="101473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rot="5400000">
            <a:off x="7325750" y="4431183"/>
            <a:ext cx="146173" cy="126011"/>
          </a:xfrm>
          <a:prstGeom prst="triangle">
            <a:avLst>
              <a:gd name="adj" fmla="val 50000"/>
            </a:avLst>
          </a:prstGeom>
          <a:solidFill>
            <a:srgbClr val="FFFFFF"/>
          </a:solidFill>
          <a:ln/>
        </p:spPr>
      </p:sp>
      <p:sp>
        <p:nvSpPr>
          <p:cNvPr id="10" name="Text 7"/>
          <p:cNvSpPr/>
          <p:nvPr/>
        </p:nvSpPr>
        <p:spPr>
          <a:xfrm rot="5400000">
            <a:off x="7325750" y="4431183"/>
            <a:ext cx="146173" cy="126011"/>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6316833" y="1288553"/>
            <a:ext cx="1014730" cy="1014730"/>
          </a:xfrm>
          <a:prstGeom prst="ellipse">
            <a:avLst/>
          </a:prstGeom>
          <a:solidFill>
            <a:srgbClr val="865F24"/>
          </a:solidFill>
          <a:ln w="31750">
            <a:solidFill>
              <a:srgbClr val="FFFFFF"/>
            </a:solidFill>
            <a:prstDash val="solid"/>
          </a:ln>
        </p:spPr>
      </p:sp>
      <p:sp>
        <p:nvSpPr>
          <p:cNvPr id="12" name="Text 9"/>
          <p:cNvSpPr/>
          <p:nvPr/>
        </p:nvSpPr>
        <p:spPr>
          <a:xfrm>
            <a:off x="6316833" y="1288553"/>
            <a:ext cx="1014730" cy="101473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rot="5400000">
            <a:off x="7327020" y="1732913"/>
            <a:ext cx="146173" cy="126011"/>
          </a:xfrm>
          <a:prstGeom prst="triangle">
            <a:avLst>
              <a:gd name="adj" fmla="val 50000"/>
            </a:avLst>
          </a:prstGeom>
          <a:solidFill>
            <a:srgbClr val="FFFFFF"/>
          </a:solidFill>
          <a:ln/>
        </p:spPr>
      </p:sp>
      <p:sp>
        <p:nvSpPr>
          <p:cNvPr id="14" name="Text 11"/>
          <p:cNvSpPr/>
          <p:nvPr/>
        </p:nvSpPr>
        <p:spPr>
          <a:xfrm rot="5400000">
            <a:off x="7327020" y="1732913"/>
            <a:ext cx="146173" cy="126011"/>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6632314" y="1621539"/>
            <a:ext cx="359932" cy="359932"/>
          </a:xfrm>
          <a:custGeom>
            <a:avLst/>
            <a:gdLst/>
            <a:ahLst/>
            <a:cxnLst/>
            <a:rect l="l" t="t" r="r" b="b"/>
            <a:pathLst>
              <a:path w="359932" h="359932">
                <a:moveTo>
                  <a:pt x="197963" y="323939"/>
                </a:moveTo>
                <a:cubicBezTo>
                  <a:pt x="197963" y="359932"/>
                  <a:pt x="197963" y="359932"/>
                  <a:pt x="197963" y="359932"/>
                </a:cubicBezTo>
                <a:cubicBezTo>
                  <a:pt x="161969" y="359932"/>
                  <a:pt x="161969" y="359932"/>
                  <a:pt x="161969" y="359932"/>
                </a:cubicBezTo>
                <a:cubicBezTo>
                  <a:pt x="161969" y="323939"/>
                  <a:pt x="161969" y="323939"/>
                  <a:pt x="161969" y="323939"/>
                </a:cubicBezTo>
                <a:cubicBezTo>
                  <a:pt x="17997" y="323939"/>
                  <a:pt x="17997" y="323939"/>
                  <a:pt x="17997" y="323939"/>
                </a:cubicBezTo>
                <a:cubicBezTo>
                  <a:pt x="8998" y="323939"/>
                  <a:pt x="0" y="314941"/>
                  <a:pt x="0" y="305942"/>
                </a:cubicBezTo>
                <a:cubicBezTo>
                  <a:pt x="0" y="53990"/>
                  <a:pt x="0" y="53990"/>
                  <a:pt x="0" y="53990"/>
                </a:cubicBezTo>
                <a:cubicBezTo>
                  <a:pt x="359932" y="53990"/>
                  <a:pt x="359932" y="53990"/>
                  <a:pt x="359932" y="53990"/>
                </a:cubicBezTo>
                <a:cubicBezTo>
                  <a:pt x="359932" y="305942"/>
                  <a:pt x="359932" y="305942"/>
                  <a:pt x="359932" y="305942"/>
                </a:cubicBezTo>
                <a:cubicBezTo>
                  <a:pt x="359932" y="314941"/>
                  <a:pt x="350934" y="323939"/>
                  <a:pt x="341935" y="323939"/>
                </a:cubicBezTo>
                <a:lnTo>
                  <a:pt x="197963" y="323939"/>
                </a:lnTo>
                <a:close/>
                <a:moveTo>
                  <a:pt x="35993" y="287946"/>
                </a:moveTo>
                <a:cubicBezTo>
                  <a:pt x="323939" y="287946"/>
                  <a:pt x="323939" y="287946"/>
                  <a:pt x="323939" y="287946"/>
                </a:cubicBezTo>
                <a:cubicBezTo>
                  <a:pt x="323939" y="89983"/>
                  <a:pt x="323939" y="89983"/>
                  <a:pt x="323939" y="89983"/>
                </a:cubicBezTo>
                <a:cubicBezTo>
                  <a:pt x="35993" y="89983"/>
                  <a:pt x="35993" y="89983"/>
                  <a:pt x="35993" y="89983"/>
                </a:cubicBezTo>
                <a:lnTo>
                  <a:pt x="35993" y="287946"/>
                </a:lnTo>
                <a:close/>
                <a:moveTo>
                  <a:pt x="197963" y="125976"/>
                </a:moveTo>
                <a:cubicBezTo>
                  <a:pt x="287946" y="125976"/>
                  <a:pt x="287946" y="125976"/>
                  <a:pt x="287946" y="125976"/>
                </a:cubicBezTo>
                <a:cubicBezTo>
                  <a:pt x="287946" y="161969"/>
                  <a:pt x="287946" y="161969"/>
                  <a:pt x="287946" y="161969"/>
                </a:cubicBezTo>
                <a:cubicBezTo>
                  <a:pt x="197963" y="161969"/>
                  <a:pt x="197963" y="161969"/>
                  <a:pt x="197963" y="161969"/>
                </a:cubicBezTo>
                <a:lnTo>
                  <a:pt x="197963" y="125976"/>
                </a:lnTo>
                <a:close/>
                <a:moveTo>
                  <a:pt x="197963" y="197963"/>
                </a:moveTo>
                <a:cubicBezTo>
                  <a:pt x="287946" y="197963"/>
                  <a:pt x="287946" y="197963"/>
                  <a:pt x="287946" y="197963"/>
                </a:cubicBezTo>
                <a:cubicBezTo>
                  <a:pt x="287946" y="233956"/>
                  <a:pt x="287946" y="233956"/>
                  <a:pt x="287946" y="233956"/>
                </a:cubicBezTo>
                <a:cubicBezTo>
                  <a:pt x="197963" y="233956"/>
                  <a:pt x="197963" y="233956"/>
                  <a:pt x="197963" y="233956"/>
                </a:cubicBezTo>
                <a:lnTo>
                  <a:pt x="197963" y="197963"/>
                </a:lnTo>
                <a:close/>
                <a:moveTo>
                  <a:pt x="125976" y="125976"/>
                </a:moveTo>
                <a:cubicBezTo>
                  <a:pt x="125976" y="179966"/>
                  <a:pt x="125976" y="179966"/>
                  <a:pt x="125976" y="179966"/>
                </a:cubicBezTo>
                <a:cubicBezTo>
                  <a:pt x="179966" y="179966"/>
                  <a:pt x="179966" y="179966"/>
                  <a:pt x="179966" y="179966"/>
                </a:cubicBezTo>
                <a:cubicBezTo>
                  <a:pt x="179966" y="211460"/>
                  <a:pt x="157470" y="233956"/>
                  <a:pt x="125976" y="233956"/>
                </a:cubicBezTo>
                <a:cubicBezTo>
                  <a:pt x="94482" y="233956"/>
                  <a:pt x="71986" y="211460"/>
                  <a:pt x="71986" y="179966"/>
                </a:cubicBezTo>
                <a:cubicBezTo>
                  <a:pt x="71986" y="148472"/>
                  <a:pt x="94482" y="125976"/>
                  <a:pt x="125976" y="125976"/>
                </a:cubicBezTo>
                <a:close/>
                <a:moveTo>
                  <a:pt x="0" y="0"/>
                </a:moveTo>
                <a:cubicBezTo>
                  <a:pt x="359932" y="0"/>
                  <a:pt x="359932" y="0"/>
                  <a:pt x="359932" y="0"/>
                </a:cubicBezTo>
                <a:cubicBezTo>
                  <a:pt x="359932" y="35993"/>
                  <a:pt x="359932" y="35993"/>
                  <a:pt x="359932" y="35993"/>
                </a:cubicBezTo>
                <a:cubicBezTo>
                  <a:pt x="0" y="35993"/>
                  <a:pt x="0" y="35993"/>
                  <a:pt x="0" y="35993"/>
                </a:cubicBezTo>
                <a:lnTo>
                  <a:pt x="0" y="0"/>
                </a:lnTo>
                <a:close/>
              </a:path>
            </a:pathLst>
          </a:custGeom>
          <a:solidFill>
            <a:srgbClr val="FFFFFF"/>
          </a:solidFill>
          <a:ln/>
        </p:spPr>
      </p:sp>
      <p:sp>
        <p:nvSpPr>
          <p:cNvPr id="16" name="Text 13"/>
          <p:cNvSpPr/>
          <p:nvPr/>
        </p:nvSpPr>
        <p:spPr>
          <a:xfrm>
            <a:off x="6632314" y="1621539"/>
            <a:ext cx="359932" cy="359932"/>
          </a:xfrm>
          <a:prstGeom prst="rect">
            <a:avLst/>
          </a:prstGeom>
          <a:noFill/>
          <a:ln/>
        </p:spPr>
        <p:txBody>
          <a:bodyPr wrap="square" lIns="45720" tIns="91440" rIns="91440" bIns="45720" rtlCol="0" anchor="t"/>
          <a:lstStyle/>
          <a:p>
            <a:pPr>
              <a:lnSpc>
                <a:spcPct val="100000"/>
              </a:lnSpc>
            </a:pPr>
            <a:endParaRPr lang="en-US" sz="1600" dirty="0"/>
          </a:p>
        </p:txBody>
      </p:sp>
      <p:pic>
        <p:nvPicPr>
          <p:cNvPr id="17" name="Image 1" descr="https://kimi-img.moonshot.cn/pub/slides/slides_tmpl/image/25-09-28-15:22:09-d3ce488s8jdo4os5dd70.png"/>
          <p:cNvPicPr>
            <a:picLocks noChangeAspect="1"/>
          </p:cNvPicPr>
          <p:nvPr/>
        </p:nvPicPr>
        <p:blipFill>
          <a:blip r:embed="rId4"/>
          <a:stretch>
            <a:fillRect/>
          </a:stretch>
        </p:blipFill>
        <p:spPr>
          <a:xfrm>
            <a:off x="6673324" y="4306259"/>
            <a:ext cx="335280" cy="335280"/>
          </a:xfrm>
          <a:prstGeom prst="rect">
            <a:avLst/>
          </a:prstGeom>
        </p:spPr>
      </p:pic>
      <p:sp>
        <p:nvSpPr>
          <p:cNvPr id="18"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Continuous Improvement Loop</a:t>
            </a:r>
            <a:endParaRPr lang="en-US" sz="1600" dirty="0"/>
          </a:p>
        </p:txBody>
      </p:sp>
      <p:pic>
        <p:nvPicPr>
          <p:cNvPr id="19" name="Image 2" descr="https://kimi-img.moonshot.cn/pub/slides/slides_tmpl/image/25-09-28-15:22:09-d3ce488s8jdo4os5dd7g.png"/>
          <p:cNvPicPr>
            <a:picLocks noChangeAspect="1"/>
          </p:cNvPicPr>
          <p:nvPr/>
        </p:nvPicPr>
        <p:blipFill>
          <a:blip r:embed="rId5"/>
          <a:srcRect t="116" b="116"/>
          <a:stretch/>
        </p:blipFill>
        <p:spPr>
          <a:xfrm>
            <a:off x="0" y="4958080"/>
            <a:ext cx="2065655" cy="1915795"/>
          </a:xfrm>
          <a:prstGeom prst="rect">
            <a:avLst/>
          </a:prstGeom>
        </p:spPr>
      </p:pic>
      <p:sp>
        <p:nvSpPr>
          <p:cNvPr id="20" name="Text 15"/>
          <p:cNvSpPr/>
          <p:nvPr/>
        </p:nvSpPr>
        <p:spPr>
          <a:xfrm>
            <a:off x="870585" y="1900555"/>
            <a:ext cx="504360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2C3741"/>
                </a:solidFill>
                <a:latin typeface="MiSans" pitchFamily="34" charset="0"/>
                <a:ea typeface="MiSans" pitchFamily="34" charset="-122"/>
                <a:cs typeface="MiSans" pitchFamily="34" charset="-120"/>
              </a:rPr>
              <a:t>Quarterly Reviews</a:t>
            </a:r>
            <a:endParaRPr lang="en-US" sz="1600" dirty="0"/>
          </a:p>
        </p:txBody>
      </p:sp>
      <p:sp>
        <p:nvSpPr>
          <p:cNvPr id="21" name="Text 16"/>
          <p:cNvSpPr/>
          <p:nvPr/>
        </p:nvSpPr>
        <p:spPr>
          <a:xfrm>
            <a:off x="870585" y="2510155"/>
            <a:ext cx="5041900" cy="1463080"/>
          </a:xfrm>
          <a:prstGeom prst="rect">
            <a:avLst/>
          </a:prstGeom>
          <a:noFill/>
          <a:ln/>
        </p:spPr>
        <p:txBody>
          <a:bodyPr wrap="square" lIns="91440" tIns="45720" rIns="91440" bIns="45720" rtlCol="0" anchor="t">
            <a:spAutoFit/>
          </a:bodyPr>
          <a:lstStyle/>
          <a:p>
            <a:pPr>
              <a:lnSpc>
                <a:spcPct val="150000"/>
              </a:lnSpc>
            </a:pPr>
            <a:r>
              <a:rPr lang="en-US" sz="1600" dirty="0">
                <a:solidFill>
                  <a:srgbClr val="2C3741"/>
                </a:solidFill>
                <a:latin typeface="MiSans" pitchFamily="34" charset="0"/>
                <a:ea typeface="MiSans" pitchFamily="34" charset="-122"/>
                <a:cs typeface="MiSans" pitchFamily="34" charset="-120"/>
              </a:rPr>
              <a:t>Schedule quarterly reviews of prompt libraries, validation checklists, and tool benchmarks to incorporate new model releases and emerging best practices.</a:t>
            </a:r>
            <a:endParaRPr lang="en-US" sz="1600" dirty="0"/>
          </a:p>
        </p:txBody>
      </p:sp>
      <p:sp>
        <p:nvSpPr>
          <p:cNvPr id="22" name="Text 17"/>
          <p:cNvSpPr/>
          <p:nvPr/>
        </p:nvSpPr>
        <p:spPr>
          <a:xfrm>
            <a:off x="7466965" y="1288415"/>
            <a:ext cx="4198205" cy="623570"/>
          </a:xfrm>
          <a:prstGeom prst="rect">
            <a:avLst/>
          </a:prstGeom>
          <a:noFill/>
          <a:ln/>
        </p:spPr>
        <p:txBody>
          <a:bodyPr wrap="square" lIns="91440" tIns="45720" rIns="91440" bIns="45720" rtlCol="0" anchor="t"/>
          <a:lstStyle/>
          <a:p>
            <a:pPr>
              <a:lnSpc>
                <a:spcPct val="100000"/>
              </a:lnSpc>
            </a:pPr>
            <a:r>
              <a:rPr lang="en-US" sz="2400" b="1" dirty="0">
                <a:solidFill>
                  <a:srgbClr val="FFFFFF"/>
                </a:solidFill>
                <a:latin typeface="MiSans" pitchFamily="34" charset="0"/>
                <a:ea typeface="MiSans" pitchFamily="34" charset="-122"/>
                <a:cs typeface="MiSans" pitchFamily="34" charset="-120"/>
              </a:rPr>
              <a:t>Team Collaboration</a:t>
            </a:r>
            <a:endParaRPr lang="en-US" sz="1600" dirty="0"/>
          </a:p>
        </p:txBody>
      </p:sp>
      <p:sp>
        <p:nvSpPr>
          <p:cNvPr id="23" name="Text 18"/>
          <p:cNvSpPr/>
          <p:nvPr/>
        </p:nvSpPr>
        <p:spPr>
          <a:xfrm>
            <a:off x="7466965" y="1760220"/>
            <a:ext cx="4198205" cy="1982470"/>
          </a:xfrm>
          <a:prstGeom prst="rect">
            <a:avLst/>
          </a:prstGeom>
          <a:noFill/>
          <a:ln/>
        </p:spPr>
        <p:txBody>
          <a:bodyPr wrap="square" lIns="91440" tIns="45720" rIns="91440" bIns="45720" rtlCol="0" anchor="t"/>
          <a:lstStyle/>
          <a:p>
            <a:pPr>
              <a:lnSpc>
                <a:spcPct val="150000"/>
              </a:lnSpc>
            </a:pPr>
            <a:r>
              <a:rPr lang="en-US" sz="1400" dirty="0">
                <a:solidFill>
                  <a:srgbClr val="FFFFFF"/>
                </a:solidFill>
                <a:latin typeface="MiSans" pitchFamily="34" charset="0"/>
                <a:ea typeface="MiSans" pitchFamily="34" charset="-122"/>
                <a:cs typeface="MiSans" pitchFamily="34" charset="-120"/>
              </a:rPr>
              <a:t>Encourage team members to share successful refinements and lessons learned. Foster a culture of collective learning and continuous improvement.</a:t>
            </a:r>
            <a:endParaRPr lang="en-US" sz="1600" dirty="0"/>
          </a:p>
        </p:txBody>
      </p:sp>
      <p:sp>
        <p:nvSpPr>
          <p:cNvPr id="24" name="Text 19"/>
          <p:cNvSpPr/>
          <p:nvPr/>
        </p:nvSpPr>
        <p:spPr>
          <a:xfrm>
            <a:off x="7525165" y="3986530"/>
            <a:ext cx="4198205" cy="623570"/>
          </a:xfrm>
          <a:prstGeom prst="rect">
            <a:avLst/>
          </a:prstGeom>
          <a:noFill/>
          <a:ln/>
        </p:spPr>
        <p:txBody>
          <a:bodyPr wrap="square" lIns="91440" tIns="45720" rIns="91440" bIns="45720" rtlCol="0" anchor="t"/>
          <a:lstStyle/>
          <a:p>
            <a:pPr>
              <a:lnSpc>
                <a:spcPct val="100000"/>
              </a:lnSpc>
            </a:pPr>
            <a:r>
              <a:rPr lang="en-US" sz="2400" b="1" dirty="0">
                <a:solidFill>
                  <a:srgbClr val="FFFFFF"/>
                </a:solidFill>
                <a:latin typeface="MiSans" pitchFamily="34" charset="0"/>
                <a:ea typeface="MiSans" pitchFamily="34" charset="-122"/>
                <a:cs typeface="MiSans" pitchFamily="34" charset="-120"/>
              </a:rPr>
              <a:t>Strategic Alignment</a:t>
            </a:r>
            <a:endParaRPr lang="en-US" sz="1600" dirty="0"/>
          </a:p>
        </p:txBody>
      </p:sp>
      <p:sp>
        <p:nvSpPr>
          <p:cNvPr id="25" name="Text 20"/>
          <p:cNvSpPr/>
          <p:nvPr/>
        </p:nvSpPr>
        <p:spPr>
          <a:xfrm>
            <a:off x="7525165" y="4458335"/>
            <a:ext cx="4198205" cy="1982470"/>
          </a:xfrm>
          <a:prstGeom prst="rect">
            <a:avLst/>
          </a:prstGeom>
          <a:noFill/>
          <a:ln/>
        </p:spPr>
        <p:txBody>
          <a:bodyPr wrap="square" lIns="91440" tIns="45720" rIns="91440" bIns="45720" rtlCol="0" anchor="t"/>
          <a:lstStyle/>
          <a:p>
            <a:pPr>
              <a:lnSpc>
                <a:spcPct val="150000"/>
              </a:lnSpc>
            </a:pPr>
            <a:r>
              <a:rPr lang="en-US" sz="1400" dirty="0">
                <a:solidFill>
                  <a:srgbClr val="FFFFFF"/>
                </a:solidFill>
                <a:latin typeface="MiSans" pitchFamily="34" charset="0"/>
                <a:ea typeface="MiSans" pitchFamily="34" charset="-122"/>
                <a:cs typeface="MiSans" pitchFamily="34" charset="-120"/>
              </a:rPr>
              <a:t>Ensure AI usage remains aligned with evolving organizational goals. Continuous adaptation keeps AI efforts effective and strategic.</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Take-Off Checklist</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08</a:t>
            </a:r>
            <a:endParaRPr lang="en-US" sz="1600"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0" descr="https://kimi-img.moonshot.cn/pub/slides/slides_tmpl/image/25-09-28-15:22:03-d3ce46os8jdo4os5dcs0.png"/>
          <p:cNvPicPr>
            <a:picLocks noChangeAspect="1"/>
          </p:cNvPicPr>
          <p:nvPr/>
        </p:nvPicPr>
        <p:blipFill>
          <a:blip r:embed="rId3"/>
          <a:stretch>
            <a:fillRect/>
          </a:stretch>
        </p:blipFill>
        <p:spPr>
          <a:xfrm>
            <a:off x="6004560" y="1418590"/>
            <a:ext cx="6193790" cy="5443855"/>
          </a:xfrm>
          <a:prstGeom prst="rect">
            <a:avLst/>
          </a:prstGeom>
        </p:spPr>
      </p:pic>
      <p:sp>
        <p:nvSpPr>
          <p:cNvPr id="11" name="Shape 8"/>
          <p:cNvSpPr/>
          <p:nvPr/>
        </p:nvSpPr>
        <p:spPr>
          <a:xfrm>
            <a:off x="11456035" y="592138"/>
            <a:ext cx="351155" cy="43815"/>
          </a:xfrm>
          <a:prstGeom prst="roundRect">
            <a:avLst>
              <a:gd name="adj" fmla="val 50000"/>
            </a:avLst>
          </a:prstGeom>
          <a:solidFill>
            <a:srgbClr val="D3BDA6"/>
          </a:solidFill>
          <a:ln/>
        </p:spPr>
      </p:sp>
      <p:sp>
        <p:nvSpPr>
          <p:cNvPr id="12"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456035" y="712153"/>
            <a:ext cx="351155" cy="43815"/>
          </a:xfrm>
          <a:prstGeom prst="roundRect">
            <a:avLst>
              <a:gd name="adj" fmla="val 50000"/>
            </a:avLst>
          </a:prstGeom>
          <a:solidFill>
            <a:srgbClr val="D3BDA6"/>
          </a:solidFill>
          <a:ln/>
        </p:spPr>
      </p:sp>
      <p:sp>
        <p:nvSpPr>
          <p:cNvPr id="14"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1456035" y="832168"/>
            <a:ext cx="351155" cy="43815"/>
          </a:xfrm>
          <a:prstGeom prst="roundRect">
            <a:avLst>
              <a:gd name="adj" fmla="val 50000"/>
            </a:avLst>
          </a:prstGeom>
          <a:solidFill>
            <a:srgbClr val="D3BDA6"/>
          </a:solidFill>
          <a:ln/>
        </p:spPr>
      </p:sp>
      <p:sp>
        <p:nvSpPr>
          <p:cNvPr id="16"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Rapid AI Quality Checklist</a:t>
            </a:r>
            <a:endParaRPr lang="en-US" sz="1600" dirty="0"/>
          </a:p>
        </p:txBody>
      </p:sp>
      <p:pic>
        <p:nvPicPr>
          <p:cNvPr id="18" name="Image 1" descr="https://kimi-img.moonshot.cn/pub/slides/slides_tmpl/image/25-09-28-15:22:04-d3ce470s8jdo4os5dct0.png"/>
          <p:cNvPicPr>
            <a:picLocks noChangeAspect="1"/>
          </p:cNvPicPr>
          <p:nvPr/>
        </p:nvPicPr>
        <p:blipFill>
          <a:blip r:embed="rId4"/>
          <a:srcRect l="6" r="6"/>
          <a:stretch/>
        </p:blipFill>
        <p:spPr>
          <a:xfrm>
            <a:off x="6919595" y="1585595"/>
            <a:ext cx="5272405" cy="5272405"/>
          </a:xfrm>
          <a:prstGeom prst="rect">
            <a:avLst/>
          </a:prstGeom>
        </p:spPr>
      </p:pic>
      <p:sp>
        <p:nvSpPr>
          <p:cNvPr id="19" name="Text 15"/>
          <p:cNvSpPr/>
          <p:nvPr/>
        </p:nvSpPr>
        <p:spPr>
          <a:xfrm>
            <a:off x="874395" y="2063115"/>
            <a:ext cx="5084445" cy="623570"/>
          </a:xfrm>
          <a:prstGeom prst="rect">
            <a:avLst/>
          </a:prstGeom>
          <a:noFill/>
          <a:ln/>
        </p:spPr>
        <p:txBody>
          <a:bodyPr wrap="square" lIns="91440" tIns="45720" rIns="91440" bIns="45720" rtlCol="0" anchor="t"/>
          <a:lstStyle/>
          <a:p>
            <a:pPr>
              <a:lnSpc>
                <a:spcPct val="100000"/>
              </a:lnSpc>
            </a:pPr>
            <a:r>
              <a:rPr lang="en-US" sz="2400" b="1" dirty="0">
                <a:solidFill>
                  <a:srgbClr val="000000"/>
                </a:solidFill>
                <a:latin typeface="MiSans" pitchFamily="34" charset="0"/>
                <a:ea typeface="MiSans" pitchFamily="34" charset="-122"/>
                <a:cs typeface="MiSans" pitchFamily="34" charset="-120"/>
              </a:rPr>
              <a:t>Pre-Publish Checklist</a:t>
            </a:r>
            <a:endParaRPr lang="en-US" sz="1600" dirty="0"/>
          </a:p>
        </p:txBody>
      </p:sp>
      <p:sp>
        <p:nvSpPr>
          <p:cNvPr id="20" name="Text 16"/>
          <p:cNvSpPr/>
          <p:nvPr/>
        </p:nvSpPr>
        <p:spPr>
          <a:xfrm>
            <a:off x="874395" y="2665095"/>
            <a:ext cx="5084445" cy="3124200"/>
          </a:xfrm>
          <a:prstGeom prst="rect">
            <a:avLst/>
          </a:prstGeom>
          <a:noFill/>
          <a:ln/>
        </p:spPr>
        <p:txBody>
          <a:bodyPr wrap="square" lIns="91440" tIns="45720" rIns="91440" bIns="45720" rtlCol="0" anchor="t"/>
          <a:lstStyle/>
          <a:p>
            <a:pPr>
              <a:lnSpc>
                <a:spcPct val="150000"/>
              </a:lnSpc>
            </a:pPr>
            <a:r>
              <a:rPr lang="en-US" sz="1800" dirty="0">
                <a:solidFill>
                  <a:srgbClr val="000000"/>
                </a:solidFill>
                <a:latin typeface="MiSans" pitchFamily="34" charset="0"/>
                <a:ea typeface="MiSans" pitchFamily="34" charset="-122"/>
                <a:cs typeface="MiSans" pitchFamily="34" charset="-120"/>
              </a:rPr>
              <a:t>Before publishing any AI output, verify facts, test code, check bias, align tone, and confirm citations. Use this checklist to prevent mistakes and ensure high-quality deliverables.</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28-15:22:15-d3ce49os8jdo4os5ddf0.png"/>
          <p:cNvPicPr>
            <a:picLocks noChangeAspect="1"/>
          </p:cNvPicPr>
          <p:nvPr/>
        </p:nvPicPr>
        <p:blipFill>
          <a:blip r:embed="rId3"/>
          <a:srcRect t="111" b="111"/>
          <a:stretch/>
        </p:blipFill>
        <p:spPr>
          <a:xfrm>
            <a:off x="3570605" y="1674495"/>
            <a:ext cx="8620760" cy="2000885"/>
          </a:xfrm>
          <a:prstGeom prst="rect">
            <a:avLst/>
          </a:prstGeom>
        </p:spPr>
      </p:pic>
      <p:sp>
        <p:nvSpPr>
          <p:cNvPr id="5" name="Shape 2"/>
          <p:cNvSpPr/>
          <p:nvPr/>
        </p:nvSpPr>
        <p:spPr>
          <a:xfrm>
            <a:off x="635" y="1687195"/>
            <a:ext cx="12192635" cy="2001520"/>
          </a:xfrm>
          <a:prstGeom prst="rect">
            <a:avLst/>
          </a:prstGeom>
          <a:gradFill flip="none" rotWithShape="1">
            <a:gsLst>
              <a:gs pos="0">
                <a:srgbClr val="AB8A7D"/>
              </a:gs>
              <a:gs pos="69000">
                <a:srgbClr val="D3BDA6"/>
              </a:gs>
              <a:gs pos="100000">
                <a:srgbClr val="F0E1C9">
                  <a:alpha val="10000"/>
                </a:srgbClr>
              </a:gs>
            </a:gsLst>
            <a:lin ang="0" scaled="1"/>
          </a:gradFill>
          <a:ln/>
        </p:spPr>
      </p:sp>
      <p:sp>
        <p:nvSpPr>
          <p:cNvPr id="6" name="Text 3"/>
          <p:cNvSpPr/>
          <p:nvPr/>
        </p:nvSpPr>
        <p:spPr>
          <a:xfrm>
            <a:off x="635" y="1687195"/>
            <a:ext cx="12192635" cy="2001520"/>
          </a:xfrm>
          <a:prstGeom prst="rect">
            <a:avLst/>
          </a:prstGeom>
          <a:noFill/>
          <a:ln/>
        </p:spPr>
        <p:txBody>
          <a:bodyPr wrap="square" lIns="45720" tIns="91440" rIns="91440" bIns="45720" rtlCol="0" anchor="ctr"/>
          <a:lstStyle/>
          <a:p>
            <a:pPr>
              <a:lnSpc>
                <a:spcPct val="100000"/>
              </a:lnSpc>
            </a:pPr>
            <a:endParaRPr lang="en-US" sz="1600" dirty="0"/>
          </a:p>
        </p:txBody>
      </p:sp>
      <p:pic>
        <p:nvPicPr>
          <p:cNvPr id="7" name="Image 1" descr="https://kimi-img.moonshot.cn/pub/slides/slides_tmpl/image/25-09-28-15:22:13-d3ce498s8jdo4os5ddcg.png"/>
          <p:cNvPicPr>
            <a:picLocks noChangeAspect="1"/>
          </p:cNvPicPr>
          <p:nvPr/>
        </p:nvPicPr>
        <p:blipFill>
          <a:blip r:embed="rId4"/>
          <a:stretch>
            <a:fillRect/>
          </a:stretch>
        </p:blipFill>
        <p:spPr>
          <a:xfrm>
            <a:off x="594360" y="2214245"/>
            <a:ext cx="743585" cy="743585"/>
          </a:xfrm>
          <a:prstGeom prst="rect">
            <a:avLst/>
          </a:prstGeom>
        </p:spPr>
      </p:pic>
      <p:sp>
        <p:nvSpPr>
          <p:cNvPr id="8" name="Text 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Commit to AI Mastery Journey</a:t>
            </a:r>
            <a:endParaRPr lang="en-US" sz="1600" dirty="0"/>
          </a:p>
        </p:txBody>
      </p:sp>
      <p:sp>
        <p:nvSpPr>
          <p:cNvPr id="9" name="Shape 5"/>
          <p:cNvSpPr/>
          <p:nvPr/>
        </p:nvSpPr>
        <p:spPr>
          <a:xfrm rot="5400000">
            <a:off x="1263015" y="2523490"/>
            <a:ext cx="257175" cy="123825"/>
          </a:xfrm>
          <a:prstGeom prst="triangle">
            <a:avLst>
              <a:gd name="adj" fmla="val 50000"/>
            </a:avLst>
          </a:prstGeom>
          <a:solidFill>
            <a:srgbClr val="FFFFFF"/>
          </a:solidFill>
          <a:ln/>
        </p:spPr>
      </p:sp>
      <p:sp>
        <p:nvSpPr>
          <p:cNvPr id="10" name="Text 6"/>
          <p:cNvSpPr/>
          <p:nvPr/>
        </p:nvSpPr>
        <p:spPr>
          <a:xfrm rot="5400000">
            <a:off x="1263015" y="2523490"/>
            <a:ext cx="257175" cy="12382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7"/>
          <p:cNvSpPr/>
          <p:nvPr/>
        </p:nvSpPr>
        <p:spPr>
          <a:xfrm>
            <a:off x="1019810" y="3428365"/>
            <a:ext cx="3063875" cy="3429635"/>
          </a:xfrm>
          <a:prstGeom prst="rect">
            <a:avLst/>
          </a:prstGeom>
          <a:solidFill>
            <a:srgbClr val="FFFFFF"/>
          </a:solidFill>
          <a:ln/>
          <a:effectLst>
            <a:outerShdw blurRad="254000" dist="50800" dir="2700000" algn="bl" rotWithShape="0">
              <a:srgbClr val="000000">
                <a:alpha val="14902"/>
              </a:srgbClr>
            </a:outerShdw>
          </a:effectLst>
        </p:spPr>
      </p:sp>
      <p:sp>
        <p:nvSpPr>
          <p:cNvPr id="12" name="Text 8"/>
          <p:cNvSpPr/>
          <p:nvPr/>
        </p:nvSpPr>
        <p:spPr>
          <a:xfrm>
            <a:off x="1019810" y="3428365"/>
            <a:ext cx="3063875" cy="342963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9"/>
          <p:cNvSpPr/>
          <p:nvPr/>
        </p:nvSpPr>
        <p:spPr>
          <a:xfrm>
            <a:off x="4565015" y="3428365"/>
            <a:ext cx="3063875" cy="3429635"/>
          </a:xfrm>
          <a:prstGeom prst="rect">
            <a:avLst/>
          </a:prstGeom>
          <a:solidFill>
            <a:srgbClr val="FFFFFF"/>
          </a:solidFill>
          <a:ln/>
          <a:effectLst>
            <a:outerShdw blurRad="254000" dist="50800" dir="2700000" algn="bl" rotWithShape="0">
              <a:srgbClr val="000000">
                <a:alpha val="14902"/>
              </a:srgbClr>
            </a:outerShdw>
          </a:effectLst>
        </p:spPr>
      </p:sp>
      <p:sp>
        <p:nvSpPr>
          <p:cNvPr id="14" name="Text 10"/>
          <p:cNvSpPr/>
          <p:nvPr/>
        </p:nvSpPr>
        <p:spPr>
          <a:xfrm>
            <a:off x="4565015" y="3428365"/>
            <a:ext cx="3063875" cy="342963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1"/>
          <p:cNvSpPr/>
          <p:nvPr/>
        </p:nvSpPr>
        <p:spPr>
          <a:xfrm>
            <a:off x="8117205" y="3428365"/>
            <a:ext cx="3063875" cy="3430270"/>
          </a:xfrm>
          <a:prstGeom prst="rect">
            <a:avLst/>
          </a:prstGeom>
          <a:solidFill>
            <a:srgbClr val="FFFFFF"/>
          </a:solidFill>
          <a:ln/>
          <a:effectLst>
            <a:outerShdw blurRad="254000" dist="50800" dir="2700000" algn="bl" rotWithShape="0">
              <a:srgbClr val="000000">
                <a:alpha val="14902"/>
              </a:srgbClr>
            </a:outerShdw>
          </a:effectLst>
        </p:spPr>
      </p:sp>
      <p:sp>
        <p:nvSpPr>
          <p:cNvPr id="16" name="Text 12"/>
          <p:cNvSpPr/>
          <p:nvPr/>
        </p:nvSpPr>
        <p:spPr>
          <a:xfrm>
            <a:off x="8117205" y="3428365"/>
            <a:ext cx="3063875" cy="343027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3"/>
          <p:cNvSpPr/>
          <p:nvPr/>
        </p:nvSpPr>
        <p:spPr>
          <a:xfrm>
            <a:off x="1864995" y="6786245"/>
            <a:ext cx="1374775" cy="72000"/>
          </a:xfrm>
          <a:prstGeom prst="rect">
            <a:avLst/>
          </a:prstGeom>
          <a:solidFill>
            <a:srgbClr val="865F24"/>
          </a:solidFill>
          <a:ln/>
        </p:spPr>
      </p:sp>
      <p:sp>
        <p:nvSpPr>
          <p:cNvPr id="18" name="Text 14"/>
          <p:cNvSpPr/>
          <p:nvPr/>
        </p:nvSpPr>
        <p:spPr>
          <a:xfrm>
            <a:off x="1864995" y="6786245"/>
            <a:ext cx="1374775"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5"/>
          <p:cNvSpPr/>
          <p:nvPr/>
        </p:nvSpPr>
        <p:spPr>
          <a:xfrm>
            <a:off x="5408295" y="6786245"/>
            <a:ext cx="1374775" cy="72000"/>
          </a:xfrm>
          <a:prstGeom prst="rect">
            <a:avLst/>
          </a:prstGeom>
          <a:solidFill>
            <a:srgbClr val="865F24"/>
          </a:solidFill>
          <a:ln/>
        </p:spPr>
      </p:sp>
      <p:sp>
        <p:nvSpPr>
          <p:cNvPr id="20" name="Text 16"/>
          <p:cNvSpPr/>
          <p:nvPr/>
        </p:nvSpPr>
        <p:spPr>
          <a:xfrm>
            <a:off x="5408295" y="6786245"/>
            <a:ext cx="1374775"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7"/>
          <p:cNvSpPr/>
          <p:nvPr/>
        </p:nvSpPr>
        <p:spPr>
          <a:xfrm>
            <a:off x="8954135" y="6786245"/>
            <a:ext cx="1374775" cy="72000"/>
          </a:xfrm>
          <a:prstGeom prst="rect">
            <a:avLst/>
          </a:prstGeom>
          <a:solidFill>
            <a:srgbClr val="865F24"/>
          </a:solidFill>
          <a:ln/>
        </p:spPr>
      </p:sp>
      <p:sp>
        <p:nvSpPr>
          <p:cNvPr id="22" name="Text 18"/>
          <p:cNvSpPr/>
          <p:nvPr/>
        </p:nvSpPr>
        <p:spPr>
          <a:xfrm>
            <a:off x="8954135" y="6786245"/>
            <a:ext cx="1374775"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Text 19"/>
          <p:cNvSpPr/>
          <p:nvPr/>
        </p:nvSpPr>
        <p:spPr>
          <a:xfrm>
            <a:off x="1453515" y="1845945"/>
            <a:ext cx="663384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Growth Mindset</a:t>
            </a:r>
            <a:endParaRPr lang="en-US" sz="1600" dirty="0"/>
          </a:p>
        </p:txBody>
      </p:sp>
      <p:sp>
        <p:nvSpPr>
          <p:cNvPr id="24" name="Text 20"/>
          <p:cNvSpPr/>
          <p:nvPr/>
        </p:nvSpPr>
        <p:spPr>
          <a:xfrm>
            <a:off x="1453515" y="2214245"/>
            <a:ext cx="7352665"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Adopt a growth mindset: treat every AI interaction as an experiment, document lessons, and iterate relentlessly. Continuous learning is key to mastering AI.</a:t>
            </a:r>
            <a:endParaRPr lang="en-US" sz="1600" dirty="0"/>
          </a:p>
        </p:txBody>
      </p:sp>
      <p:sp>
        <p:nvSpPr>
          <p:cNvPr id="25" name="Text 21"/>
          <p:cNvSpPr/>
          <p:nvPr/>
        </p:nvSpPr>
        <p:spPr>
          <a:xfrm>
            <a:off x="1186180" y="3557270"/>
            <a:ext cx="269875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Knowledge Sharing</a:t>
            </a:r>
            <a:endParaRPr lang="en-US" sz="1600" dirty="0"/>
          </a:p>
        </p:txBody>
      </p:sp>
      <p:sp>
        <p:nvSpPr>
          <p:cNvPr id="26" name="Text 22"/>
          <p:cNvSpPr/>
          <p:nvPr/>
        </p:nvSpPr>
        <p:spPr>
          <a:xfrm>
            <a:off x="1186180" y="4277995"/>
            <a:ext cx="2698750"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Share wins and failures across teams to build institutional knowledge. Collective learning compounds over time, transforming sporadic AI use into a strategic advantage.</a:t>
            </a:r>
            <a:endParaRPr lang="en-US" sz="1600" dirty="0"/>
          </a:p>
        </p:txBody>
      </p:sp>
      <p:sp>
        <p:nvSpPr>
          <p:cNvPr id="27" name="Text 23"/>
          <p:cNvSpPr/>
          <p:nvPr/>
        </p:nvSpPr>
        <p:spPr>
          <a:xfrm>
            <a:off x="4734560" y="3557270"/>
            <a:ext cx="269875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Ethical Considerations</a:t>
            </a:r>
            <a:endParaRPr lang="en-US" sz="1600" dirty="0"/>
          </a:p>
        </p:txBody>
      </p:sp>
      <p:sp>
        <p:nvSpPr>
          <p:cNvPr id="28" name="Text 24"/>
          <p:cNvSpPr/>
          <p:nvPr/>
        </p:nvSpPr>
        <p:spPr>
          <a:xfrm>
            <a:off x="4734560" y="4277995"/>
            <a:ext cx="269875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Always consider the ethical implications of AI outputs. Ensure fairness, transparency, and accountability in all AI-assisted workflows.</a:t>
            </a:r>
            <a:endParaRPr lang="en-US" sz="1600" dirty="0"/>
          </a:p>
        </p:txBody>
      </p:sp>
      <p:sp>
        <p:nvSpPr>
          <p:cNvPr id="29" name="Text 25"/>
          <p:cNvSpPr/>
          <p:nvPr/>
        </p:nvSpPr>
        <p:spPr>
          <a:xfrm>
            <a:off x="8316595" y="3557270"/>
            <a:ext cx="269875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Strategic Advantage</a:t>
            </a:r>
            <a:endParaRPr lang="en-US" sz="1600" dirty="0"/>
          </a:p>
        </p:txBody>
      </p:sp>
      <p:sp>
        <p:nvSpPr>
          <p:cNvPr id="30" name="Text 26"/>
          <p:cNvSpPr/>
          <p:nvPr/>
        </p:nvSpPr>
        <p:spPr>
          <a:xfrm>
            <a:off x="8316595" y="4277995"/>
            <a:ext cx="2698750"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Position your team as a reliable, AI-augmented professional service. Effective AI use combined with human oversight drives competitive advantage and innovation.</a:t>
            </a:r>
            <a:endParaRPr lang="en-US" sz="1600" dirty="0"/>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2-d3ce46gs8jdo4os5dcpg.png"/>
          <p:cNvPicPr>
            <a:picLocks noChangeAspect="1"/>
          </p:cNvPicPr>
          <p:nvPr/>
        </p:nvPicPr>
        <p:blipFill>
          <a:blip r:embed="rId3"/>
          <a:srcRect l="3" r="3"/>
          <a:stretch/>
        </p:blipFill>
        <p:spPr>
          <a:xfrm>
            <a:off x="-15875" y="-4445"/>
            <a:ext cx="12233910" cy="6859905"/>
          </a:xfrm>
          <a:prstGeom prst="rect">
            <a:avLst/>
          </a:prstGeom>
        </p:spPr>
      </p:pic>
      <p:sp>
        <p:nvSpPr>
          <p:cNvPr id="3" name="Shape 0"/>
          <p:cNvSpPr/>
          <p:nvPr/>
        </p:nvSpPr>
        <p:spPr>
          <a:xfrm>
            <a:off x="4926958" y="4684395"/>
            <a:ext cx="2337402" cy="502920"/>
          </a:xfrm>
          <a:prstGeom prst="roundRect">
            <a:avLst>
              <a:gd name="adj" fmla="val 50000"/>
            </a:avLst>
          </a:prstGeom>
          <a:solidFill>
            <a:srgbClr val="000000">
              <a:alpha val="0"/>
            </a:srgbClr>
          </a:solidFill>
          <a:ln w="19050">
            <a:solidFill>
              <a:srgbClr val="FFFFFF"/>
            </a:solidFill>
            <a:prstDash val="solid"/>
          </a:ln>
        </p:spPr>
      </p:sp>
      <p:sp>
        <p:nvSpPr>
          <p:cNvPr id="4" name="Text 1"/>
          <p:cNvSpPr/>
          <p:nvPr/>
        </p:nvSpPr>
        <p:spPr>
          <a:xfrm>
            <a:off x="4926958" y="4684395"/>
            <a:ext cx="2337402" cy="50292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4889500" y="4736465"/>
            <a:ext cx="2413000" cy="306784"/>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FFFFFF"/>
                </a:solidFill>
                <a:latin typeface="MiSans" pitchFamily="34" charset="0"/>
                <a:ea typeface="MiSans" pitchFamily="34" charset="-122"/>
                <a:cs typeface="MiSans" pitchFamily="34" charset="-120"/>
              </a:rPr>
              <a:t>Sean Wong</a:t>
            </a:r>
            <a:endParaRPr lang="en-US" sz="1600" dirty="0"/>
          </a:p>
        </p:txBody>
      </p:sp>
      <p:sp>
        <p:nvSpPr>
          <p:cNvPr id="6" name="Shape 3"/>
          <p:cNvSpPr/>
          <p:nvPr/>
        </p:nvSpPr>
        <p:spPr>
          <a:xfrm>
            <a:off x="4926958" y="5387340"/>
            <a:ext cx="2337402" cy="502920"/>
          </a:xfrm>
          <a:prstGeom prst="roundRect">
            <a:avLst>
              <a:gd name="adj" fmla="val 50000"/>
            </a:avLst>
          </a:prstGeom>
          <a:solidFill>
            <a:srgbClr val="000000">
              <a:alpha val="0"/>
            </a:srgbClr>
          </a:solidFill>
          <a:ln w="19050">
            <a:solidFill>
              <a:srgbClr val="FFFFFF"/>
            </a:solidFill>
            <a:prstDash val="solid"/>
          </a:ln>
        </p:spPr>
      </p:sp>
      <p:sp>
        <p:nvSpPr>
          <p:cNvPr id="7" name="Text 4"/>
          <p:cNvSpPr/>
          <p:nvPr/>
        </p:nvSpPr>
        <p:spPr>
          <a:xfrm>
            <a:off x="4926958" y="5387340"/>
            <a:ext cx="2337402" cy="50292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5"/>
          <p:cNvSpPr/>
          <p:nvPr/>
        </p:nvSpPr>
        <p:spPr>
          <a:xfrm>
            <a:off x="4889500" y="5439410"/>
            <a:ext cx="2413000" cy="306784"/>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FFFFFF"/>
                </a:solidFill>
                <a:latin typeface="MiSans" pitchFamily="34" charset="0"/>
                <a:ea typeface="MiSans" pitchFamily="34" charset="-122"/>
                <a:cs typeface="MiSans" pitchFamily="34" charset="-120"/>
              </a:rPr>
              <a:t>2025/01/01</a:t>
            </a:r>
            <a:endParaRPr lang="en-US" sz="1600" dirty="0"/>
          </a:p>
        </p:txBody>
      </p:sp>
      <p:sp>
        <p:nvSpPr>
          <p:cNvPr id="9" name="Text 6"/>
          <p:cNvSpPr/>
          <p:nvPr/>
        </p:nvSpPr>
        <p:spPr>
          <a:xfrm>
            <a:off x="2553970" y="1307465"/>
            <a:ext cx="7061200" cy="3299460"/>
          </a:xfrm>
          <a:prstGeom prst="rect">
            <a:avLst/>
          </a:prstGeom>
          <a:noFill/>
          <a:ln/>
        </p:spPr>
        <p:txBody>
          <a:bodyPr wrap="square" lIns="91440" tIns="45720" rIns="91440" bIns="45720" rtlCol="0" anchor="t"/>
          <a:lstStyle/>
          <a:p>
            <a:pPr algn="ctr">
              <a:lnSpc>
                <a:spcPct val="100000"/>
              </a:lnSpc>
            </a:pPr>
            <a:r>
              <a:rPr lang="en-US" sz="9600" b="1" dirty="0">
                <a:solidFill>
                  <a:srgbClr val="FFFFFF"/>
                </a:solidFill>
                <a:latin typeface="MiSans" pitchFamily="34" charset="0"/>
                <a:ea typeface="MiSans" pitchFamily="34" charset="-122"/>
                <a:cs typeface="MiSans" pitchFamily="34" charset="-120"/>
              </a:rPr>
              <a:t>THANK</a:t>
            </a:r>
            <a:endParaRPr lang="en-US" sz="1600" dirty="0"/>
          </a:p>
          <a:p>
            <a:pPr algn="ctr">
              <a:lnSpc>
                <a:spcPct val="100000"/>
              </a:lnSpc>
            </a:pPr>
            <a:r>
              <a:rPr lang="en-US" sz="9600" b="1" dirty="0">
                <a:solidFill>
                  <a:srgbClr val="FFFFFF"/>
                </a:solidFill>
                <a:latin typeface="MiSans" pitchFamily="34" charset="0"/>
                <a:ea typeface="MiSans" pitchFamily="34" charset="-122"/>
                <a:cs typeface="MiSans" pitchFamily="34" charset="-120"/>
              </a:rPr>
              <a:t>YOU</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2-d3ce46gs8jdo4os5dcq0.png"/>
          <p:cNvPicPr>
            <a:picLocks noChangeAspect="1"/>
          </p:cNvPicPr>
          <p:nvPr/>
        </p:nvPicPr>
        <p:blipFill>
          <a:blip r:embed="rId3"/>
          <a:srcRect l="3" r="3"/>
          <a:stretch/>
        </p:blipFill>
        <p:spPr>
          <a:xfrm>
            <a:off x="4445" y="-19050"/>
            <a:ext cx="12215495" cy="6870700"/>
          </a:xfrm>
          <a:prstGeom prst="rect">
            <a:avLst/>
          </a:prstGeom>
        </p:spPr>
      </p:pic>
      <p:sp>
        <p:nvSpPr>
          <p:cNvPr id="3" name="Text 0"/>
          <p:cNvSpPr/>
          <p:nvPr/>
        </p:nvSpPr>
        <p:spPr>
          <a:xfrm>
            <a:off x="4286885" y="861060"/>
            <a:ext cx="3617595" cy="539115"/>
          </a:xfrm>
          <a:prstGeom prst="rect">
            <a:avLst/>
          </a:prstGeom>
          <a:noFill/>
          <a:ln/>
        </p:spPr>
        <p:txBody>
          <a:bodyPr wrap="square" lIns="0" tIns="0" rIns="0" bIns="0" rtlCol="0" anchor="ctr"/>
          <a:lstStyle/>
          <a:p>
            <a:pPr algn="ctr">
              <a:lnSpc>
                <a:spcPct val="100000"/>
              </a:lnSpc>
            </a:pPr>
            <a:r>
              <a:rPr lang="en-US" sz="4000" b="1" dirty="0">
                <a:solidFill>
                  <a:srgbClr val="595959"/>
                </a:solidFill>
                <a:latin typeface="MiSans" pitchFamily="34" charset="0"/>
                <a:ea typeface="MiSans" pitchFamily="34" charset="-122"/>
                <a:cs typeface="MiSans" pitchFamily="34" charset="-120"/>
              </a:rPr>
              <a:t>CONTENTS</a:t>
            </a:r>
            <a:endParaRPr lang="en-US" sz="1600" dirty="0"/>
          </a:p>
        </p:txBody>
      </p:sp>
      <p:sp>
        <p:nvSpPr>
          <p:cNvPr id="4" name="Shape 1"/>
          <p:cNvSpPr/>
          <p:nvPr/>
        </p:nvSpPr>
        <p:spPr>
          <a:xfrm>
            <a:off x="1460500" y="2441575"/>
            <a:ext cx="4160520" cy="2804795"/>
          </a:xfrm>
          <a:prstGeom prst="roundRect">
            <a:avLst>
              <a:gd name="adj" fmla="val 6565"/>
            </a:avLst>
          </a:prstGeom>
          <a:solidFill>
            <a:srgbClr val="FFFFFF"/>
          </a:solidFill>
          <a:ln w="19050">
            <a:solidFill>
              <a:srgbClr val="D3BDA6"/>
            </a:solidFill>
            <a:prstDash val="solid"/>
          </a:ln>
        </p:spPr>
      </p:sp>
      <p:sp>
        <p:nvSpPr>
          <p:cNvPr id="5" name="Text 2"/>
          <p:cNvSpPr/>
          <p:nvPr/>
        </p:nvSpPr>
        <p:spPr>
          <a:xfrm>
            <a:off x="1460500" y="2441575"/>
            <a:ext cx="4160520" cy="280479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734820" y="3584575"/>
            <a:ext cx="3636010" cy="36195"/>
          </a:xfrm>
          <a:prstGeom prst="rect">
            <a:avLst/>
          </a:prstGeom>
          <a:solidFill>
            <a:srgbClr val="D3BDA6"/>
          </a:solidFill>
          <a:ln/>
        </p:spPr>
      </p:sp>
      <p:sp>
        <p:nvSpPr>
          <p:cNvPr id="7" name="Text 4"/>
          <p:cNvSpPr/>
          <p:nvPr/>
        </p:nvSpPr>
        <p:spPr>
          <a:xfrm>
            <a:off x="1734820" y="3584575"/>
            <a:ext cx="3636010" cy="3619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6570980" y="2441575"/>
            <a:ext cx="4160520" cy="2804795"/>
          </a:xfrm>
          <a:prstGeom prst="roundRect">
            <a:avLst>
              <a:gd name="adj" fmla="val 6565"/>
            </a:avLst>
          </a:prstGeom>
          <a:solidFill>
            <a:srgbClr val="FFFFFF"/>
          </a:solidFill>
          <a:ln w="19050">
            <a:solidFill>
              <a:srgbClr val="D3BDA6"/>
            </a:solidFill>
            <a:prstDash val="solid"/>
          </a:ln>
        </p:spPr>
      </p:sp>
      <p:sp>
        <p:nvSpPr>
          <p:cNvPr id="9" name="Text 6"/>
          <p:cNvSpPr/>
          <p:nvPr/>
        </p:nvSpPr>
        <p:spPr>
          <a:xfrm>
            <a:off x="6570980" y="2441575"/>
            <a:ext cx="4160520" cy="280479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6845300" y="3584575"/>
            <a:ext cx="3636010" cy="36195"/>
          </a:xfrm>
          <a:prstGeom prst="rect">
            <a:avLst/>
          </a:prstGeom>
          <a:solidFill>
            <a:srgbClr val="D3BDA6"/>
          </a:solidFill>
          <a:ln/>
        </p:spPr>
      </p:sp>
      <p:sp>
        <p:nvSpPr>
          <p:cNvPr id="11" name="Text 8"/>
          <p:cNvSpPr/>
          <p:nvPr/>
        </p:nvSpPr>
        <p:spPr>
          <a:xfrm>
            <a:off x="6845300" y="3584575"/>
            <a:ext cx="3636010" cy="3619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9"/>
          <p:cNvSpPr/>
          <p:nvPr/>
        </p:nvSpPr>
        <p:spPr>
          <a:xfrm>
            <a:off x="1724660" y="2790825"/>
            <a:ext cx="1041400" cy="683617"/>
          </a:xfrm>
          <a:prstGeom prst="rect">
            <a:avLst/>
          </a:prstGeom>
          <a:noFill/>
          <a:ln/>
        </p:spPr>
        <p:txBody>
          <a:bodyPr wrap="square" lIns="91440" tIns="45720" rIns="91440" bIns="45720" rtlCol="0" anchor="t">
            <a:spAutoFit/>
          </a:bodyPr>
          <a:lstStyle/>
          <a:p>
            <a:pPr algn="just">
              <a:lnSpc>
                <a:spcPct val="100000"/>
              </a:lnSpc>
            </a:pPr>
            <a:r>
              <a:rPr lang="en-US" sz="4400" b="1" dirty="0">
                <a:solidFill>
                  <a:srgbClr val="AB8A7D"/>
                </a:solidFill>
                <a:latin typeface="MiSans" pitchFamily="34" charset="0"/>
                <a:ea typeface="MiSans" pitchFamily="34" charset="-122"/>
                <a:cs typeface="MiSans" pitchFamily="34" charset="-120"/>
              </a:rPr>
              <a:t>01</a:t>
            </a:r>
            <a:endParaRPr lang="en-US" sz="1600" dirty="0"/>
          </a:p>
        </p:txBody>
      </p:sp>
      <p:sp>
        <p:nvSpPr>
          <p:cNvPr id="13" name="Text 10"/>
          <p:cNvSpPr/>
          <p:nvPr/>
        </p:nvSpPr>
        <p:spPr>
          <a:xfrm>
            <a:off x="1544320" y="3825240"/>
            <a:ext cx="4161155"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000000"/>
                </a:solidFill>
                <a:latin typeface="MiSans" pitchFamily="34" charset="0"/>
                <a:ea typeface="MiSans" pitchFamily="34" charset="-122"/>
                <a:cs typeface="MiSans" pitchFamily="34" charset="-120"/>
              </a:rPr>
              <a:t>Ethics &amp; Next Steps</a:t>
            </a:r>
            <a:endParaRPr lang="en-US" sz="1600" dirty="0"/>
          </a:p>
        </p:txBody>
      </p:sp>
      <p:sp>
        <p:nvSpPr>
          <p:cNvPr id="14" name="Text 11"/>
          <p:cNvSpPr/>
          <p:nvPr/>
        </p:nvSpPr>
        <p:spPr>
          <a:xfrm>
            <a:off x="6835140" y="2790825"/>
            <a:ext cx="1041400" cy="683617"/>
          </a:xfrm>
          <a:prstGeom prst="rect">
            <a:avLst/>
          </a:prstGeom>
          <a:noFill/>
          <a:ln/>
        </p:spPr>
        <p:txBody>
          <a:bodyPr wrap="square" lIns="91440" tIns="45720" rIns="91440" bIns="45720" rtlCol="0" anchor="t">
            <a:spAutoFit/>
          </a:bodyPr>
          <a:lstStyle/>
          <a:p>
            <a:pPr algn="just">
              <a:lnSpc>
                <a:spcPct val="100000"/>
              </a:lnSpc>
            </a:pPr>
            <a:r>
              <a:rPr lang="en-US" sz="4400" b="1" dirty="0">
                <a:solidFill>
                  <a:srgbClr val="AB8A7D"/>
                </a:solidFill>
                <a:latin typeface="MiSans" pitchFamily="34" charset="0"/>
                <a:ea typeface="MiSans" pitchFamily="34" charset="-122"/>
                <a:cs typeface="MiSans" pitchFamily="34" charset="-120"/>
              </a:rPr>
              <a:t>02</a:t>
            </a:r>
            <a:endParaRPr lang="en-US" sz="1600" dirty="0"/>
          </a:p>
        </p:txBody>
      </p:sp>
      <p:sp>
        <p:nvSpPr>
          <p:cNvPr id="15" name="Text 12"/>
          <p:cNvSpPr/>
          <p:nvPr/>
        </p:nvSpPr>
        <p:spPr>
          <a:xfrm>
            <a:off x="6654800" y="3825240"/>
            <a:ext cx="4161155"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1A1A1A"/>
                </a:solidFill>
                <a:latin typeface="MiSans" pitchFamily="34" charset="0"/>
                <a:ea typeface="MiSans" pitchFamily="34" charset="-122"/>
                <a:cs typeface="MiSans" pitchFamily="34" charset="-120"/>
              </a:rPr>
              <a:t>Take-Off Checklist</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AI Output Landscape</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01</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28-15:22:10-d3ce48gs8jdo4os5dd80.png"/>
          <p:cNvPicPr>
            <a:picLocks noChangeAspect="1"/>
          </p:cNvPicPr>
          <p:nvPr/>
        </p:nvPicPr>
        <p:blipFill>
          <a:blip r:embed="rId3"/>
          <a:srcRect l="3" r="3"/>
          <a:stretch/>
        </p:blipFill>
        <p:spPr>
          <a:xfrm>
            <a:off x="-20955" y="-12065"/>
            <a:ext cx="12203430" cy="6897370"/>
          </a:xfrm>
          <a:prstGeom prst="rect">
            <a:avLst/>
          </a:prstGeom>
        </p:spPr>
      </p:pic>
      <p:sp>
        <p:nvSpPr>
          <p:cNvPr id="5" name="Text 2"/>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Why Outputs Vary Across AI</a:t>
            </a:r>
            <a:endParaRPr lang="en-US" sz="1600" dirty="0"/>
          </a:p>
        </p:txBody>
      </p:sp>
      <p:pic>
        <p:nvPicPr>
          <p:cNvPr id="6" name="Image 1" descr="https://kimi-img.moonshot.cn/pub/slides/slides_tmpl/image/25-09-28-15:22:10-d3ce48gs8jdo4os5dd90.png"/>
          <p:cNvPicPr>
            <a:picLocks noChangeAspect="1"/>
          </p:cNvPicPr>
          <p:nvPr/>
        </p:nvPicPr>
        <p:blipFill>
          <a:blip r:embed="rId4"/>
          <a:srcRect/>
          <a:stretch/>
        </p:blipFill>
        <p:spPr>
          <a:xfrm>
            <a:off x="1288340" y="1786255"/>
            <a:ext cx="3000523" cy="4064000"/>
          </a:xfrm>
          <a:prstGeom prst="rect">
            <a:avLst/>
          </a:prstGeom>
        </p:spPr>
      </p:pic>
      <p:pic>
        <p:nvPicPr>
          <p:cNvPr id="7" name="Image 2" descr="https://kimi-img.moonshot.cn/pub/slides/slides_tmpl/image/25-09-28-15:22:10-d3ce48gs8jdo4os5dd90.png"/>
          <p:cNvPicPr>
            <a:picLocks noChangeAspect="1"/>
          </p:cNvPicPr>
          <p:nvPr/>
        </p:nvPicPr>
        <p:blipFill>
          <a:blip r:embed="rId4"/>
          <a:srcRect/>
          <a:stretch/>
        </p:blipFill>
        <p:spPr>
          <a:xfrm>
            <a:off x="4648052" y="1786255"/>
            <a:ext cx="3000523" cy="4064000"/>
          </a:xfrm>
          <a:prstGeom prst="rect">
            <a:avLst/>
          </a:prstGeom>
        </p:spPr>
      </p:pic>
      <p:pic>
        <p:nvPicPr>
          <p:cNvPr id="8" name="Image 3" descr="https://kimi-img.moonshot.cn/pub/slides/slides_tmpl/image/25-09-28-15:22:10-d3ce48gs8jdo4os5dd90.png"/>
          <p:cNvPicPr>
            <a:picLocks noChangeAspect="1"/>
          </p:cNvPicPr>
          <p:nvPr/>
        </p:nvPicPr>
        <p:blipFill>
          <a:blip r:embed="rId4"/>
          <a:srcRect/>
          <a:stretch/>
        </p:blipFill>
        <p:spPr>
          <a:xfrm>
            <a:off x="8033385" y="1794510"/>
            <a:ext cx="3000523" cy="4064000"/>
          </a:xfrm>
          <a:prstGeom prst="rect">
            <a:avLst/>
          </a:prstGeom>
        </p:spPr>
      </p:pic>
      <p:sp>
        <p:nvSpPr>
          <p:cNvPr id="9" name="Text 3"/>
          <p:cNvSpPr/>
          <p:nvPr/>
        </p:nvSpPr>
        <p:spPr>
          <a:xfrm>
            <a:off x="1385570" y="2058670"/>
            <a:ext cx="2800985"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DBB479"/>
                </a:solidFill>
                <a:latin typeface="MiSans" pitchFamily="34" charset="0"/>
                <a:ea typeface="MiSans" pitchFamily="34" charset="-122"/>
                <a:cs typeface="MiSans" pitchFamily="34" charset="-120"/>
              </a:rPr>
              <a:t>Model Diversity</a:t>
            </a:r>
            <a:endParaRPr lang="en-US" sz="1600" dirty="0"/>
          </a:p>
        </p:txBody>
      </p:sp>
      <p:sp>
        <p:nvSpPr>
          <p:cNvPr id="10" name="Text 4"/>
          <p:cNvSpPr/>
          <p:nvPr/>
        </p:nvSpPr>
        <p:spPr>
          <a:xfrm>
            <a:off x="1388110" y="2703830"/>
            <a:ext cx="2800985" cy="1920081"/>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2C3741"/>
                </a:solidFill>
                <a:latin typeface="MiSans" pitchFamily="34" charset="0"/>
                <a:ea typeface="MiSans" pitchFamily="34" charset="-122"/>
                <a:cs typeface="MiSans" pitchFamily="34" charset="-120"/>
              </a:rPr>
              <a:t>Different AI models are trained on varied datasets, leading to diverse outputs. This diversity can result in different styles, accuracies, and completeness in the generated content.</a:t>
            </a:r>
            <a:endParaRPr lang="en-US" sz="1600" dirty="0"/>
          </a:p>
        </p:txBody>
      </p:sp>
      <p:sp>
        <p:nvSpPr>
          <p:cNvPr id="11" name="Text 5"/>
          <p:cNvSpPr/>
          <p:nvPr/>
        </p:nvSpPr>
        <p:spPr>
          <a:xfrm>
            <a:off x="4757420" y="2058670"/>
            <a:ext cx="2800985"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DBB479"/>
                </a:solidFill>
                <a:latin typeface="MiSans" pitchFamily="34" charset="0"/>
                <a:ea typeface="MiSans" pitchFamily="34" charset="-122"/>
                <a:cs typeface="MiSans" pitchFamily="34" charset="-120"/>
              </a:rPr>
              <a:t>Prompt Influence</a:t>
            </a:r>
            <a:endParaRPr lang="en-US" sz="1600" dirty="0"/>
          </a:p>
        </p:txBody>
      </p:sp>
      <p:sp>
        <p:nvSpPr>
          <p:cNvPr id="12" name="Text 6"/>
          <p:cNvSpPr/>
          <p:nvPr/>
        </p:nvSpPr>
        <p:spPr>
          <a:xfrm>
            <a:off x="4759960" y="2703830"/>
            <a:ext cx="2800985" cy="2239963"/>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2C3741"/>
                </a:solidFill>
                <a:latin typeface="MiSans" pitchFamily="34" charset="0"/>
                <a:ea typeface="MiSans" pitchFamily="34" charset="-122"/>
                <a:cs typeface="MiSans" pitchFamily="34" charset="-120"/>
              </a:rPr>
              <a:t>The phrasing and context of prompts significantly impact AI outputs. Precise and detailed prompts yield more accurate and relevant results, while vague prompts can lead to varied or incomplete responses.</a:t>
            </a:r>
            <a:endParaRPr lang="en-US" sz="1600" dirty="0"/>
          </a:p>
        </p:txBody>
      </p:sp>
      <p:sp>
        <p:nvSpPr>
          <p:cNvPr id="13" name="Text 7"/>
          <p:cNvSpPr/>
          <p:nvPr/>
        </p:nvSpPr>
        <p:spPr>
          <a:xfrm>
            <a:off x="8129270" y="2058670"/>
            <a:ext cx="2800985"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DBB479"/>
                </a:solidFill>
                <a:latin typeface="MiSans" pitchFamily="34" charset="0"/>
                <a:ea typeface="MiSans" pitchFamily="34" charset="-122"/>
                <a:cs typeface="MiSans" pitchFamily="34" charset="-120"/>
              </a:rPr>
              <a:t>Iterative Feedback</a:t>
            </a:r>
            <a:endParaRPr lang="en-US" sz="1600" dirty="0"/>
          </a:p>
        </p:txBody>
      </p:sp>
      <p:sp>
        <p:nvSpPr>
          <p:cNvPr id="14" name="Text 8"/>
          <p:cNvSpPr/>
          <p:nvPr/>
        </p:nvSpPr>
        <p:spPr>
          <a:xfrm>
            <a:off x="8131810" y="2703830"/>
            <a:ext cx="2800985" cy="1920081"/>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2C3741"/>
                </a:solidFill>
                <a:latin typeface="MiSans" pitchFamily="34" charset="0"/>
                <a:ea typeface="MiSans" pitchFamily="34" charset="-122"/>
                <a:cs typeface="MiSans" pitchFamily="34" charset="-120"/>
              </a:rPr>
              <a:t>AI outputs improve through iterative feedback loops. Continuous refinement based on user input enhances the quality and relevance of generated content over time.</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Human-AI Partnership Rule</a:t>
            </a:r>
            <a:endParaRPr lang="en-US" sz="1600" dirty="0"/>
          </a:p>
        </p:txBody>
      </p:sp>
      <p:sp>
        <p:nvSpPr>
          <p:cNvPr id="17"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678992" y="1943179"/>
            <a:ext cx="1640008" cy="1640683"/>
          </a:xfrm>
          <a:prstGeom prst="ellipse">
            <a:avLst/>
          </a:prstGeom>
          <a:gradFill flip="none" rotWithShape="1">
            <a:gsLst>
              <a:gs pos="0">
                <a:srgbClr val="D3BDA6"/>
              </a:gs>
              <a:gs pos="100000">
                <a:srgbClr val="BFA492"/>
              </a:gs>
            </a:gsLst>
            <a:lin ang="2700000" scaled="1"/>
          </a:gradFill>
          <a:ln/>
        </p:spPr>
      </p:sp>
      <p:sp>
        <p:nvSpPr>
          <p:cNvPr id="20" name="Text 18"/>
          <p:cNvSpPr/>
          <p:nvPr/>
        </p:nvSpPr>
        <p:spPr>
          <a:xfrm>
            <a:off x="678992" y="1943179"/>
            <a:ext cx="1640008" cy="1640683"/>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521970" y="1777365"/>
            <a:ext cx="8998234" cy="1972310"/>
          </a:xfrm>
          <a:prstGeom prst="roundRect">
            <a:avLst>
              <a:gd name="adj" fmla="val 50000"/>
            </a:avLst>
          </a:prstGeom>
          <a:solidFill>
            <a:srgbClr val="000000">
              <a:alpha val="0"/>
            </a:srgbClr>
          </a:solidFill>
          <a:ln w="19050">
            <a:gradFill flip="none" rotWithShape="1">
              <a:gsLst>
                <a:gs pos="0">
                  <a:srgbClr val="B48E67"/>
                </a:gs>
                <a:gs pos="100000">
                  <a:srgbClr val="B48E67">
                    <a:alpha val="0"/>
                  </a:srgbClr>
                </a:gs>
              </a:gsLst>
              <a:lin ang="0" scaled="1"/>
            </a:gradFill>
            <a:prstDash val="solid"/>
          </a:ln>
        </p:spPr>
      </p:sp>
      <p:sp>
        <p:nvSpPr>
          <p:cNvPr id="22" name="Text 20"/>
          <p:cNvSpPr/>
          <p:nvPr/>
        </p:nvSpPr>
        <p:spPr>
          <a:xfrm>
            <a:off x="521970" y="1777365"/>
            <a:ext cx="8998234" cy="1972310"/>
          </a:xfrm>
          <a:prstGeom prst="rect">
            <a:avLst/>
          </a:prstGeom>
          <a:noFill/>
          <a:ln/>
        </p:spPr>
        <p:txBody>
          <a:bodyPr wrap="square" lIns="45720" tIns="91440" rIns="91440" bIns="45720" rtlCol="0" anchor="ctr"/>
          <a:lstStyle/>
          <a:p>
            <a:pPr>
              <a:lnSpc>
                <a:spcPct val="100000"/>
              </a:lnSpc>
            </a:pPr>
            <a:endParaRPr lang="en-US" sz="1600" dirty="0"/>
          </a:p>
        </p:txBody>
      </p:sp>
      <p:pic>
        <p:nvPicPr>
          <p:cNvPr id="23" name="Image 0" descr="https://kimi-img.moonshot.cn/pub/slides/slides_tmpl/image/25-09-28-15:22:07-d3ce47os8jdo4os5dd20.png"/>
          <p:cNvPicPr>
            <a:picLocks noChangeAspect="1"/>
          </p:cNvPicPr>
          <p:nvPr/>
        </p:nvPicPr>
        <p:blipFill>
          <a:blip r:embed="rId3"/>
          <a:srcRect l="112" r="112"/>
          <a:stretch/>
        </p:blipFill>
        <p:spPr>
          <a:xfrm>
            <a:off x="8629650" y="1240790"/>
            <a:ext cx="2834640" cy="4940935"/>
          </a:xfrm>
          <a:prstGeom prst="rect">
            <a:avLst/>
          </a:prstGeom>
        </p:spPr>
      </p:pic>
      <p:sp>
        <p:nvSpPr>
          <p:cNvPr id="24" name="Shape 21"/>
          <p:cNvSpPr/>
          <p:nvPr/>
        </p:nvSpPr>
        <p:spPr>
          <a:xfrm>
            <a:off x="678992" y="4158059"/>
            <a:ext cx="1640008" cy="1640683"/>
          </a:xfrm>
          <a:prstGeom prst="ellipse">
            <a:avLst/>
          </a:prstGeom>
          <a:gradFill flip="none" rotWithShape="1">
            <a:gsLst>
              <a:gs pos="0">
                <a:srgbClr val="D3BDA6"/>
              </a:gs>
              <a:gs pos="100000">
                <a:srgbClr val="BFA492"/>
              </a:gs>
            </a:gsLst>
            <a:lin ang="2700000" scaled="1"/>
          </a:gradFill>
          <a:ln/>
        </p:spPr>
      </p:sp>
      <p:sp>
        <p:nvSpPr>
          <p:cNvPr id="25" name="Text 22"/>
          <p:cNvSpPr/>
          <p:nvPr/>
        </p:nvSpPr>
        <p:spPr>
          <a:xfrm>
            <a:off x="678992" y="4158059"/>
            <a:ext cx="1640008" cy="1640683"/>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a:off x="521970" y="3992245"/>
            <a:ext cx="8998234" cy="1972310"/>
          </a:xfrm>
          <a:prstGeom prst="roundRect">
            <a:avLst>
              <a:gd name="adj" fmla="val 50000"/>
            </a:avLst>
          </a:prstGeom>
          <a:solidFill>
            <a:srgbClr val="000000">
              <a:alpha val="0"/>
            </a:srgbClr>
          </a:solidFill>
          <a:ln w="19050">
            <a:gradFill flip="none" rotWithShape="1">
              <a:gsLst>
                <a:gs pos="0">
                  <a:srgbClr val="B48E67"/>
                </a:gs>
                <a:gs pos="100000">
                  <a:srgbClr val="B48E67">
                    <a:alpha val="0"/>
                  </a:srgbClr>
                </a:gs>
              </a:gsLst>
              <a:lin ang="0" scaled="1"/>
            </a:gradFill>
            <a:prstDash val="solid"/>
          </a:ln>
        </p:spPr>
      </p:sp>
      <p:sp>
        <p:nvSpPr>
          <p:cNvPr id="27" name="Text 24"/>
          <p:cNvSpPr/>
          <p:nvPr/>
        </p:nvSpPr>
        <p:spPr>
          <a:xfrm>
            <a:off x="521970" y="3992245"/>
            <a:ext cx="8998234" cy="1972310"/>
          </a:xfrm>
          <a:prstGeom prst="rect">
            <a:avLst/>
          </a:prstGeom>
          <a:noFill/>
          <a:ln/>
        </p:spPr>
        <p:txBody>
          <a:bodyPr wrap="square" lIns="45720" tIns="91440" rIns="91440" bIns="45720" rtlCol="0" anchor="ctr"/>
          <a:lstStyle/>
          <a:p>
            <a:pPr>
              <a:lnSpc>
                <a:spcPct val="100000"/>
              </a:lnSpc>
            </a:pPr>
            <a:endParaRPr lang="en-US" sz="1600" dirty="0"/>
          </a:p>
        </p:txBody>
      </p:sp>
      <p:sp>
        <p:nvSpPr>
          <p:cNvPr id="28" name="Text 25"/>
          <p:cNvSpPr/>
          <p:nvPr/>
        </p:nvSpPr>
        <p:spPr>
          <a:xfrm>
            <a:off x="731333" y="2266079"/>
            <a:ext cx="1424829" cy="837009"/>
          </a:xfrm>
          <a:prstGeom prst="rect">
            <a:avLst/>
          </a:prstGeom>
          <a:noFill/>
          <a:ln/>
        </p:spPr>
        <p:txBody>
          <a:bodyPr wrap="square" lIns="91440" tIns="45720" rIns="91440" bIns="45720" rtlCol="0" anchor="t">
            <a:spAutoFit/>
          </a:bodyPr>
          <a:lstStyle/>
          <a:p>
            <a:pPr>
              <a:lnSpc>
                <a:spcPct val="100000"/>
              </a:lnSpc>
            </a:pPr>
            <a:r>
              <a:rPr lang="en-US" sz="5400" b="1" dirty="0">
                <a:solidFill>
                  <a:srgbClr val="FFFFFF"/>
                </a:solidFill>
                <a:latin typeface="MiSans" pitchFamily="34" charset="0"/>
                <a:ea typeface="MiSans" pitchFamily="34" charset="-122"/>
                <a:cs typeface="MiSans" pitchFamily="34" charset="-120"/>
              </a:rPr>
              <a:t>01</a:t>
            </a:r>
            <a:endParaRPr lang="en-US" sz="1600" dirty="0"/>
          </a:p>
        </p:txBody>
      </p:sp>
      <p:sp>
        <p:nvSpPr>
          <p:cNvPr id="29" name="Text 26"/>
          <p:cNvSpPr/>
          <p:nvPr/>
        </p:nvSpPr>
        <p:spPr>
          <a:xfrm>
            <a:off x="2457373" y="1901646"/>
            <a:ext cx="7660082"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AI as Assistant</a:t>
            </a:r>
            <a:endParaRPr lang="en-US" sz="1600" dirty="0"/>
          </a:p>
        </p:txBody>
      </p:sp>
      <p:sp>
        <p:nvSpPr>
          <p:cNvPr id="30" name="Text 27"/>
          <p:cNvSpPr/>
          <p:nvPr/>
        </p:nvSpPr>
        <p:spPr>
          <a:xfrm>
            <a:off x="2457373" y="2330803"/>
            <a:ext cx="592348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excels at generating drafts, summaries, and suggestions quickly. It accelerates repetitive tasks and provides alternative solutions, making it an ideal assistant for rapid content creation and analysis.</a:t>
            </a:r>
            <a:endParaRPr lang="en-US" sz="1600" dirty="0"/>
          </a:p>
        </p:txBody>
      </p:sp>
      <p:sp>
        <p:nvSpPr>
          <p:cNvPr id="31" name="Text 28"/>
          <p:cNvSpPr/>
          <p:nvPr/>
        </p:nvSpPr>
        <p:spPr>
          <a:xfrm>
            <a:off x="731333" y="4480959"/>
            <a:ext cx="1424829" cy="837009"/>
          </a:xfrm>
          <a:prstGeom prst="rect">
            <a:avLst/>
          </a:prstGeom>
          <a:noFill/>
          <a:ln/>
        </p:spPr>
        <p:txBody>
          <a:bodyPr wrap="square" lIns="91440" tIns="45720" rIns="91440" bIns="45720" rtlCol="0" anchor="t">
            <a:spAutoFit/>
          </a:bodyPr>
          <a:lstStyle/>
          <a:p>
            <a:pPr>
              <a:lnSpc>
                <a:spcPct val="100000"/>
              </a:lnSpc>
            </a:pPr>
            <a:r>
              <a:rPr lang="en-US" sz="5400" b="1" dirty="0">
                <a:solidFill>
                  <a:srgbClr val="FFFFFF"/>
                </a:solidFill>
                <a:latin typeface="MiSans" pitchFamily="34" charset="0"/>
                <a:ea typeface="MiSans" pitchFamily="34" charset="-122"/>
                <a:cs typeface="MiSans" pitchFamily="34" charset="-120"/>
              </a:rPr>
              <a:t>02</a:t>
            </a:r>
            <a:endParaRPr lang="en-US" sz="1600" dirty="0"/>
          </a:p>
        </p:txBody>
      </p:sp>
      <p:sp>
        <p:nvSpPr>
          <p:cNvPr id="32" name="Text 29"/>
          <p:cNvSpPr/>
          <p:nvPr/>
        </p:nvSpPr>
        <p:spPr>
          <a:xfrm>
            <a:off x="2457373" y="4116526"/>
            <a:ext cx="7660082"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Human Oversight</a:t>
            </a:r>
            <a:endParaRPr lang="en-US" sz="1600" dirty="0"/>
          </a:p>
        </p:txBody>
      </p:sp>
      <p:sp>
        <p:nvSpPr>
          <p:cNvPr id="33" name="Text 30"/>
          <p:cNvSpPr/>
          <p:nvPr/>
        </p:nvSpPr>
        <p:spPr>
          <a:xfrm>
            <a:off x="2457373" y="4545683"/>
            <a:ext cx="592348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Humans are essential for validating the accuracy and reliability of AI outputs. They provide critical judgment, ethical considerations, and creative synthesis, ensuring high-quality and trustworthy final deliverables.</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Cross-Tool Comparison</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02</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0" y="5408732"/>
            <a:ext cx="12192000" cy="1449268"/>
          </a:xfrm>
          <a:prstGeom prst="rect">
            <a:avLst/>
          </a:prstGeom>
          <a:solidFill>
            <a:srgbClr val="D3BDA6"/>
          </a:solidFill>
          <a:ln/>
        </p:spPr>
      </p:sp>
      <p:sp>
        <p:nvSpPr>
          <p:cNvPr id="5" name="Text 3"/>
          <p:cNvSpPr/>
          <p:nvPr/>
        </p:nvSpPr>
        <p:spPr>
          <a:xfrm>
            <a:off x="0" y="5408732"/>
            <a:ext cx="12192000" cy="1449268"/>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Side-by-Side Output Test</a:t>
            </a:r>
            <a:endParaRPr lang="en-US" sz="1600" dirty="0"/>
          </a:p>
        </p:txBody>
      </p:sp>
      <p:sp>
        <p:nvSpPr>
          <p:cNvPr id="7" name="Shape 5"/>
          <p:cNvSpPr/>
          <p:nvPr/>
        </p:nvSpPr>
        <p:spPr>
          <a:xfrm>
            <a:off x="10896829" y="5250611"/>
            <a:ext cx="600063" cy="170384"/>
          </a:xfrm>
          <a:custGeom>
            <a:avLst/>
            <a:gdLst/>
            <a:ahLst/>
            <a:cxnLst/>
            <a:rect l="l" t="t" r="r" b="b"/>
            <a:pathLst>
              <a:path w="600063" h="170384">
                <a:moveTo>
                  <a:pt x="564775" y="170384"/>
                </a:moveTo>
                <a:lnTo>
                  <a:pt x="0" y="0"/>
                </a:lnTo>
                <a:lnTo>
                  <a:pt x="600063" y="57425"/>
                </a:lnTo>
                <a:close/>
              </a:path>
            </a:pathLst>
          </a:custGeom>
          <a:solidFill>
            <a:srgbClr val="000000">
              <a:alpha val="25882"/>
            </a:srgbClr>
          </a:solidFill>
          <a:ln/>
        </p:spPr>
      </p:sp>
      <p:sp>
        <p:nvSpPr>
          <p:cNvPr id="8" name="Text 6"/>
          <p:cNvSpPr/>
          <p:nvPr/>
        </p:nvSpPr>
        <p:spPr>
          <a:xfrm>
            <a:off x="10896829" y="5250611"/>
            <a:ext cx="600063" cy="170384"/>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8726805" y="4398690"/>
            <a:ext cx="897019" cy="626162"/>
          </a:xfrm>
          <a:custGeom>
            <a:avLst/>
            <a:gdLst/>
            <a:ahLst/>
            <a:cxnLst/>
            <a:rect l="l" t="t" r="r" b="b"/>
            <a:pathLst>
              <a:path w="897019" h="626162">
                <a:moveTo>
                  <a:pt x="143299" y="0"/>
                </a:moveTo>
                <a:cubicBezTo>
                  <a:pt x="96900" y="165530"/>
                  <a:pt x="50502" y="331037"/>
                  <a:pt x="4102" y="496567"/>
                </a:cubicBezTo>
                <a:cubicBezTo>
                  <a:pt x="3501" y="497681"/>
                  <a:pt x="-4763" y="513744"/>
                  <a:pt x="4014" y="529272"/>
                </a:cubicBezTo>
                <a:cubicBezTo>
                  <a:pt x="10407" y="540590"/>
                  <a:pt x="21544" y="544065"/>
                  <a:pt x="23994" y="544756"/>
                </a:cubicBezTo>
                <a:cubicBezTo>
                  <a:pt x="314995" y="571891"/>
                  <a:pt x="606018" y="599026"/>
                  <a:pt x="897019" y="626162"/>
                </a:cubicBezTo>
                <a:cubicBezTo>
                  <a:pt x="645778" y="417456"/>
                  <a:pt x="394539" y="208728"/>
                  <a:pt x="143299" y="0"/>
                </a:cubicBezTo>
                <a:close/>
              </a:path>
            </a:pathLst>
          </a:custGeom>
          <a:solidFill>
            <a:srgbClr val="000000">
              <a:alpha val="25882"/>
            </a:srgbClr>
          </a:solidFill>
          <a:ln/>
        </p:spPr>
      </p:sp>
      <p:sp>
        <p:nvSpPr>
          <p:cNvPr id="10" name="Text 8"/>
          <p:cNvSpPr/>
          <p:nvPr/>
        </p:nvSpPr>
        <p:spPr>
          <a:xfrm>
            <a:off x="8726805" y="4398690"/>
            <a:ext cx="897019" cy="626162"/>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9085518" y="1893570"/>
            <a:ext cx="242297" cy="1297523"/>
          </a:xfrm>
          <a:custGeom>
            <a:avLst/>
            <a:gdLst/>
            <a:ahLst/>
            <a:cxnLst/>
            <a:rect l="l" t="t" r="r" b="b"/>
            <a:pathLst>
              <a:path w="242297" h="1297523">
                <a:moveTo>
                  <a:pt x="242297" y="0"/>
                </a:moveTo>
                <a:cubicBezTo>
                  <a:pt x="217912" y="8489"/>
                  <a:pt x="193348" y="31193"/>
                  <a:pt x="176217" y="44137"/>
                </a:cubicBezTo>
                <a:cubicBezTo>
                  <a:pt x="163823" y="89768"/>
                  <a:pt x="151430" y="135398"/>
                  <a:pt x="139037" y="181029"/>
                </a:cubicBezTo>
                <a:cubicBezTo>
                  <a:pt x="131228" y="228998"/>
                  <a:pt x="119592" y="303282"/>
                  <a:pt x="107198" y="394697"/>
                </a:cubicBezTo>
                <a:cubicBezTo>
                  <a:pt x="94159" y="490883"/>
                  <a:pt x="90355" y="531655"/>
                  <a:pt x="77095" y="640117"/>
                </a:cubicBezTo>
                <a:cubicBezTo>
                  <a:pt x="56179" y="811319"/>
                  <a:pt x="50751" y="824532"/>
                  <a:pt x="34531" y="963072"/>
                </a:cubicBezTo>
                <a:cubicBezTo>
                  <a:pt x="21026" y="1078528"/>
                  <a:pt x="-6452" y="1296208"/>
                  <a:pt x="1379" y="1297523"/>
                </a:cubicBezTo>
                <a:cubicBezTo>
                  <a:pt x="10057" y="1298993"/>
                  <a:pt x="58873" y="1015275"/>
                  <a:pt x="242297" y="0"/>
                </a:cubicBezTo>
                <a:close/>
              </a:path>
            </a:pathLst>
          </a:custGeom>
          <a:solidFill>
            <a:srgbClr val="000000">
              <a:alpha val="25882"/>
            </a:srgbClr>
          </a:solidFill>
          <a:ln/>
        </p:spPr>
      </p:sp>
      <p:sp>
        <p:nvSpPr>
          <p:cNvPr id="12" name="Text 10"/>
          <p:cNvSpPr/>
          <p:nvPr/>
        </p:nvSpPr>
        <p:spPr>
          <a:xfrm>
            <a:off x="9085518" y="1893570"/>
            <a:ext cx="242297" cy="1297523"/>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8783593" y="1894280"/>
            <a:ext cx="3283312" cy="3467791"/>
          </a:xfrm>
          <a:custGeom>
            <a:avLst/>
            <a:gdLst/>
            <a:ahLst/>
            <a:cxnLst/>
            <a:rect l="l" t="t" r="r" b="b"/>
            <a:pathLst>
              <a:path w="3283312" h="3467791">
                <a:moveTo>
                  <a:pt x="541948" y="0"/>
                </a:moveTo>
                <a:lnTo>
                  <a:pt x="3283312" y="486670"/>
                </a:lnTo>
                <a:lnTo>
                  <a:pt x="2753583" y="3440474"/>
                </a:lnTo>
                <a:lnTo>
                  <a:pt x="2752864" y="3440474"/>
                </a:lnTo>
                <a:lnTo>
                  <a:pt x="2751427" y="3446225"/>
                </a:lnTo>
                <a:lnTo>
                  <a:pt x="2749270" y="3445506"/>
                </a:lnTo>
                <a:lnTo>
                  <a:pt x="2748552" y="3451976"/>
                </a:lnTo>
                <a:lnTo>
                  <a:pt x="2747833" y="3451976"/>
                </a:lnTo>
                <a:lnTo>
                  <a:pt x="2746395" y="3457726"/>
                </a:lnTo>
                <a:lnTo>
                  <a:pt x="2744958" y="3457726"/>
                </a:lnTo>
                <a:lnTo>
                  <a:pt x="2744239" y="3462759"/>
                </a:lnTo>
                <a:lnTo>
                  <a:pt x="2742083" y="3462040"/>
                </a:lnTo>
                <a:lnTo>
                  <a:pt x="2740645" y="3467791"/>
                </a:lnTo>
                <a:lnTo>
                  <a:pt x="0" y="2981121"/>
                </a:lnTo>
                <a:lnTo>
                  <a:pt x="531885" y="17253"/>
                </a:lnTo>
                <a:lnTo>
                  <a:pt x="533323" y="17253"/>
                </a:lnTo>
                <a:lnTo>
                  <a:pt x="534041" y="14377"/>
                </a:lnTo>
                <a:lnTo>
                  <a:pt x="535479" y="14377"/>
                </a:lnTo>
                <a:lnTo>
                  <a:pt x="536198" y="10783"/>
                </a:lnTo>
                <a:lnTo>
                  <a:pt x="536916" y="10783"/>
                </a:lnTo>
                <a:lnTo>
                  <a:pt x="537635" y="7189"/>
                </a:lnTo>
                <a:lnTo>
                  <a:pt x="539791" y="7189"/>
                </a:lnTo>
                <a:lnTo>
                  <a:pt x="540510" y="3594"/>
                </a:lnTo>
                <a:lnTo>
                  <a:pt x="541229" y="3594"/>
                </a:lnTo>
                <a:lnTo>
                  <a:pt x="541948" y="0"/>
                </a:lnTo>
                <a:close/>
              </a:path>
            </a:pathLst>
          </a:custGeom>
          <a:gradFill flip="none" rotWithShape="1">
            <a:gsLst>
              <a:gs pos="0">
                <a:srgbClr val="FFFFFF"/>
              </a:gs>
              <a:gs pos="25000">
                <a:srgbClr val="FBFBFB"/>
              </a:gs>
              <a:gs pos="51000">
                <a:srgbClr val="EFEFEF"/>
              </a:gs>
              <a:gs pos="76000">
                <a:srgbClr val="EAEAEA"/>
              </a:gs>
              <a:gs pos="100000">
                <a:srgbClr val="DEDEDE"/>
              </a:gs>
            </a:gsLst>
            <a:lin ang="2940000" scaled="1"/>
          </a:gradFill>
          <a:ln w="6350">
            <a:solidFill>
              <a:srgbClr val="EAEAEA"/>
            </a:solidFill>
            <a:prstDash val="solid"/>
          </a:ln>
        </p:spPr>
      </p:sp>
      <p:sp>
        <p:nvSpPr>
          <p:cNvPr id="14" name="Text 12"/>
          <p:cNvSpPr/>
          <p:nvPr/>
        </p:nvSpPr>
        <p:spPr>
          <a:xfrm>
            <a:off x="8783593" y="1894280"/>
            <a:ext cx="3283312" cy="3467791"/>
          </a:xfrm>
          <a:prstGeom prst="rect">
            <a:avLst/>
          </a:prstGeom>
          <a:noFill/>
          <a:ln/>
        </p:spPr>
        <p:txBody>
          <a:bodyPr wrap="square" lIns="45720" tIns="91440" rIns="91440" bIns="45720" rtlCol="0" anchor="ctr"/>
          <a:lstStyle/>
          <a:p>
            <a:pPr>
              <a:lnSpc>
                <a:spcPct val="100000"/>
              </a:lnSpc>
            </a:pPr>
            <a:endParaRPr lang="en-US" sz="1600" dirty="0"/>
          </a:p>
        </p:txBody>
      </p:sp>
      <p:pic>
        <p:nvPicPr>
          <p:cNvPr id="15" name="Image 0" descr="https://kimi-img.moonshot.cn/pub/slides/slides_tmpl/image/25-09-28-15:22:12-d3ce490s8jdo4os5ddc0.png"/>
          <p:cNvPicPr>
            <a:picLocks noChangeAspect="1"/>
          </p:cNvPicPr>
          <p:nvPr/>
        </p:nvPicPr>
        <p:blipFill>
          <a:blip r:embed="rId3"/>
          <a:srcRect l="33" t="5" r="33" b="-5"/>
          <a:stretch/>
        </p:blipFill>
        <p:spPr>
          <a:xfrm>
            <a:off x="9111309" y="2100634"/>
            <a:ext cx="2749265" cy="2501570"/>
          </a:xfrm>
          <a:prstGeom prst="rect">
            <a:avLst/>
          </a:prstGeom>
        </p:spPr>
      </p:pic>
      <p:sp>
        <p:nvSpPr>
          <p:cNvPr id="16" name="Shape 13"/>
          <p:cNvSpPr/>
          <p:nvPr/>
        </p:nvSpPr>
        <p:spPr>
          <a:xfrm>
            <a:off x="3258185" y="1695450"/>
            <a:ext cx="0" cy="3240000"/>
          </a:xfrm>
          <a:prstGeom prst="straightConnector1">
            <a:avLst/>
          </a:prstGeom>
          <a:noFill/>
          <a:ln w="28575">
            <a:solidFill>
              <a:srgbClr val="7E5F3E"/>
            </a:solidFill>
            <a:prstDash val="sysDot"/>
            <a:headEnd type="none"/>
            <a:tailEnd type="none"/>
          </a:ln>
        </p:spPr>
      </p:sp>
      <p:sp>
        <p:nvSpPr>
          <p:cNvPr id="17" name="Shape 14"/>
          <p:cNvSpPr/>
          <p:nvPr/>
        </p:nvSpPr>
        <p:spPr>
          <a:xfrm>
            <a:off x="6120765" y="1695450"/>
            <a:ext cx="0" cy="3240000"/>
          </a:xfrm>
          <a:prstGeom prst="straightConnector1">
            <a:avLst/>
          </a:prstGeom>
          <a:noFill/>
          <a:ln w="28575">
            <a:solidFill>
              <a:srgbClr val="7E5F3E"/>
            </a:solidFill>
            <a:prstDash val="sysDot"/>
            <a:headEnd type="none"/>
            <a:tailEnd type="none"/>
          </a:ln>
        </p:spPr>
      </p:sp>
      <p:sp>
        <p:nvSpPr>
          <p:cNvPr id="18" name="Text 15"/>
          <p:cNvSpPr/>
          <p:nvPr/>
        </p:nvSpPr>
        <p:spPr>
          <a:xfrm>
            <a:off x="590550" y="1610360"/>
            <a:ext cx="253809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Multi-Tool Experiment</a:t>
            </a:r>
            <a:endParaRPr lang="en-US" sz="1600" dirty="0"/>
          </a:p>
        </p:txBody>
      </p:sp>
      <p:sp>
        <p:nvSpPr>
          <p:cNvPr id="19" name="Text 16"/>
          <p:cNvSpPr/>
          <p:nvPr/>
        </p:nvSpPr>
        <p:spPr>
          <a:xfrm>
            <a:off x="590550" y="2453640"/>
            <a:ext cx="2538095" cy="2286992"/>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Feed the same prompt to multiple AI tools like ChatGPT, Claude, and Bard. Compare the outputs for differences in depth, tone, and factual accuracy to understand each tool's strengths and weaknesses.</a:t>
            </a:r>
            <a:endParaRPr lang="en-US" sz="1600" dirty="0"/>
          </a:p>
        </p:txBody>
      </p:sp>
      <p:sp>
        <p:nvSpPr>
          <p:cNvPr id="20" name="Text 17"/>
          <p:cNvSpPr/>
          <p:nvPr/>
        </p:nvSpPr>
        <p:spPr>
          <a:xfrm>
            <a:off x="3473450" y="1610360"/>
            <a:ext cx="253809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Benchmarking</a:t>
            </a:r>
            <a:endParaRPr lang="en-US" sz="1600" dirty="0"/>
          </a:p>
        </p:txBody>
      </p:sp>
      <p:sp>
        <p:nvSpPr>
          <p:cNvPr id="21" name="Text 18"/>
          <p:cNvSpPr/>
          <p:nvPr/>
        </p:nvSpPr>
        <p:spPr>
          <a:xfrm>
            <a:off x="3473450" y="2453640"/>
            <a:ext cx="2538095" cy="2286992"/>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Document which model excels at concise summaries, code efficiency, or creative copy. Create a living reference to guide future tool selection based on specific task requirements.</a:t>
            </a:r>
            <a:endParaRPr lang="en-US" sz="1600" dirty="0"/>
          </a:p>
        </p:txBody>
      </p:sp>
      <p:sp>
        <p:nvSpPr>
          <p:cNvPr id="22" name="Text 19"/>
          <p:cNvSpPr/>
          <p:nvPr/>
        </p:nvSpPr>
        <p:spPr>
          <a:xfrm>
            <a:off x="6229350" y="1610360"/>
            <a:ext cx="253809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Iterative Improvement</a:t>
            </a:r>
            <a:endParaRPr lang="en-US" sz="1600" dirty="0"/>
          </a:p>
        </p:txBody>
      </p:sp>
      <p:sp>
        <p:nvSpPr>
          <p:cNvPr id="23" name="Text 20"/>
          <p:cNvSpPr/>
          <p:nvPr/>
        </p:nvSpPr>
        <p:spPr>
          <a:xfrm>
            <a:off x="6229350" y="2453640"/>
            <a:ext cx="2538095"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Use the insights gained from cross-tool comparison to refine prompts and improve future outputs. Continuous experimentation leads to better results over time.</a:t>
            </a:r>
            <a:endParaRPr lang="en-US" sz="1600" dirty="0"/>
          </a:p>
        </p:txBody>
      </p:sp>
      <p:sp>
        <p:nvSpPr>
          <p:cNvPr id="24" name="Text 21"/>
          <p:cNvSpPr/>
          <p:nvPr/>
        </p:nvSpPr>
        <p:spPr>
          <a:xfrm>
            <a:off x="524510" y="5588000"/>
            <a:ext cx="1077840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Tool Selection</a:t>
            </a:r>
            <a:endParaRPr lang="en-US" sz="1600" dirty="0"/>
          </a:p>
        </p:txBody>
      </p:sp>
      <p:sp>
        <p:nvSpPr>
          <p:cNvPr id="25" name="Text 22"/>
          <p:cNvSpPr/>
          <p:nvPr/>
        </p:nvSpPr>
        <p:spPr>
          <a:xfrm>
            <a:off x="524510" y="5956300"/>
            <a:ext cx="10777220"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Choose the right tool for the job based on the task's specific needs. Different tools may be better suited for different types of content or analysis.</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7542530" y="-25400"/>
            <a:ext cx="4662170" cy="6883400"/>
          </a:xfrm>
          <a:prstGeom prst="rect">
            <a:avLst/>
          </a:prstGeom>
          <a:gradFill flip="none" rotWithShape="1">
            <a:gsLst>
              <a:gs pos="0">
                <a:srgbClr val="D3BDA6"/>
              </a:gs>
              <a:gs pos="100000">
                <a:srgbClr val="BFA492"/>
              </a:gs>
            </a:gsLst>
            <a:lin ang="2700000" scaled="1"/>
          </a:gradFill>
          <a:ln/>
        </p:spPr>
      </p:sp>
      <p:sp>
        <p:nvSpPr>
          <p:cNvPr id="11" name="Text 9"/>
          <p:cNvSpPr/>
          <p:nvPr/>
        </p:nvSpPr>
        <p:spPr>
          <a:xfrm>
            <a:off x="7542530" y="-25400"/>
            <a:ext cx="4662170" cy="68834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592138"/>
            <a:ext cx="351155" cy="43815"/>
          </a:xfrm>
          <a:prstGeom prst="roundRect">
            <a:avLst>
              <a:gd name="adj" fmla="val 50000"/>
            </a:avLst>
          </a:prstGeom>
          <a:solidFill>
            <a:srgbClr val="FFFFFF"/>
          </a:solidFill>
          <a:ln/>
        </p:spPr>
      </p:sp>
      <p:sp>
        <p:nvSpPr>
          <p:cNvPr id="13" name="Text 11"/>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712153"/>
            <a:ext cx="351155" cy="43815"/>
          </a:xfrm>
          <a:prstGeom prst="roundRect">
            <a:avLst>
              <a:gd name="adj" fmla="val 50000"/>
            </a:avLst>
          </a:prstGeom>
          <a:solidFill>
            <a:srgbClr val="FFFFFF"/>
          </a:solidFill>
          <a:ln/>
        </p:spPr>
      </p:sp>
      <p:sp>
        <p:nvSpPr>
          <p:cNvPr id="15" name="Text 13"/>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11456035" y="832168"/>
            <a:ext cx="351155" cy="43815"/>
          </a:xfrm>
          <a:prstGeom prst="roundRect">
            <a:avLst>
              <a:gd name="adj" fmla="val 50000"/>
            </a:avLst>
          </a:prstGeom>
          <a:solidFill>
            <a:srgbClr val="FFFFFF"/>
          </a:solidFill>
          <a:ln/>
        </p:spPr>
      </p:sp>
      <p:sp>
        <p:nvSpPr>
          <p:cNvPr id="17" name="Text 15"/>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667385" y="524510"/>
            <a:ext cx="6272530" cy="1049734"/>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Benchmarking Code Suggestions</a:t>
            </a:r>
            <a:endParaRPr lang="en-US" sz="1600" dirty="0"/>
          </a:p>
        </p:txBody>
      </p:sp>
      <p:pic>
        <p:nvPicPr>
          <p:cNvPr id="19" name="Image 0" descr="https://kimi-img.moonshot.cn/pub/slides/slides_tmpl/image/25-09-28-15:22:03-d3ce46os8jdo4os5dcr0.jpg"/>
          <p:cNvPicPr>
            <a:picLocks noChangeAspect="1"/>
          </p:cNvPicPr>
          <p:nvPr/>
        </p:nvPicPr>
        <p:blipFill>
          <a:blip r:embed="rId3"/>
          <a:srcRect l="16" r="16"/>
          <a:stretch/>
        </p:blipFill>
        <p:spPr>
          <a:xfrm>
            <a:off x="1066165" y="1638300"/>
            <a:ext cx="5953760" cy="4064000"/>
          </a:xfrm>
          <a:prstGeom prst="snip1Rect">
            <a:avLst>
              <a:gd name="adj" fmla="val 0"/>
            </a:avLst>
          </a:prstGeom>
        </p:spPr>
      </p:pic>
      <p:sp>
        <p:nvSpPr>
          <p:cNvPr id="20" name="Text 17"/>
          <p:cNvSpPr/>
          <p:nvPr/>
        </p:nvSpPr>
        <p:spPr>
          <a:xfrm>
            <a:off x="7931785" y="1638300"/>
            <a:ext cx="3761105" cy="623570"/>
          </a:xfrm>
          <a:prstGeom prst="rect">
            <a:avLst/>
          </a:prstGeom>
          <a:noFill/>
          <a:ln/>
        </p:spPr>
        <p:txBody>
          <a:bodyPr wrap="square" lIns="91440" tIns="45720" rIns="91440" bIns="45720" rtlCol="0" anchor="t"/>
          <a:lstStyle/>
          <a:p>
            <a:pPr>
              <a:lnSpc>
                <a:spcPct val="100000"/>
              </a:lnSpc>
            </a:pPr>
            <a:r>
              <a:rPr lang="en-US" sz="2400" b="1" dirty="0">
                <a:solidFill>
                  <a:srgbClr val="FFFFFF"/>
                </a:solidFill>
                <a:latin typeface="MiSans" pitchFamily="34" charset="0"/>
                <a:ea typeface="MiSans" pitchFamily="34" charset="-122"/>
                <a:cs typeface="MiSans" pitchFamily="34" charset="-120"/>
              </a:rPr>
              <a:t>Code Comparison</a:t>
            </a:r>
            <a:endParaRPr lang="en-US" sz="1600" dirty="0"/>
          </a:p>
        </p:txBody>
      </p:sp>
      <p:sp>
        <p:nvSpPr>
          <p:cNvPr id="21" name="Text 18"/>
          <p:cNvSpPr/>
          <p:nvPr/>
        </p:nvSpPr>
        <p:spPr>
          <a:xfrm>
            <a:off x="7931785" y="2438400"/>
            <a:ext cx="3761105" cy="3124200"/>
          </a:xfrm>
          <a:prstGeom prst="rect">
            <a:avLst/>
          </a:prstGeom>
          <a:noFill/>
          <a:ln/>
        </p:spPr>
        <p:txBody>
          <a:bodyPr wrap="square" lIns="91440" tIns="45720" rIns="91440" bIns="45720" rtlCol="0" anchor="t"/>
          <a:lstStyle/>
          <a:p>
            <a:pPr>
              <a:lnSpc>
                <a:spcPct val="130000"/>
              </a:lnSpc>
            </a:pPr>
            <a:r>
              <a:rPr lang="en-US" sz="1800" dirty="0">
                <a:solidFill>
                  <a:srgbClr val="FFFFFF"/>
                </a:solidFill>
                <a:latin typeface="MiSans" pitchFamily="34" charset="0"/>
                <a:ea typeface="MiSans" pitchFamily="34" charset="-122"/>
                <a:cs typeface="MiSans" pitchFamily="34" charset="-120"/>
              </a:rPr>
              <a:t>Request a Python function from Copilot and Codeium, then compare runtime, readability, and security. Use unit tests and complexity metrics to declare a winner and ensure high-quality code.</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00000"/>
      </a:dk2>
      <a:lt2>
        <a:srgbClr val="00007D"/>
      </a:lt2>
      <a:accent1>
        <a:srgbClr val="D3BDA6"/>
      </a:accent1>
      <a:accent2>
        <a:srgbClr val="DBB479"/>
      </a:accent2>
      <a:accent3>
        <a:srgbClr val="AB8A7D"/>
      </a:accent3>
      <a:accent4>
        <a:srgbClr val="2C3741"/>
      </a:accent4>
      <a:accent5>
        <a:srgbClr val="2C3741"/>
      </a:accent5>
      <a:accent6>
        <a:srgbClr val="DBB479"/>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1300</Words>
  <Application>Microsoft Office PowerPoint</Application>
  <PresentationFormat>Widescreen</PresentationFormat>
  <Paragraphs>167</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Output Mastery</dc:title>
  <dc:subject>AI Output Mastery</dc:subject>
  <dc:creator>Kimi</dc:creator>
  <cp:lastModifiedBy>Sean</cp:lastModifiedBy>
  <cp:revision>1</cp:revision>
  <dcterms:created xsi:type="dcterms:W3CDTF">2025-12-02T05:32:43Z</dcterms:created>
  <dcterms:modified xsi:type="dcterms:W3CDTF">2025-12-02T05:33:04Z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 Output Mastery","ContentProducer":"001191110108MACG2KBH8F10000","ProduceID":"d4n7ihmom6pro3ol4d0g","ReservedCode1":"","ContentPropagator":"001191110108MACG2KBH8F20000","PropagateID":"d4n7ihmom6pro3ol4d0g","ReservedCode2":""}</vt:lpwstr>
  </property>
</Properties>
</file>